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5FF7"/>
    <a:srgbClr val="0D23F7"/>
    <a:srgbClr val="5271FF"/>
    <a:srgbClr val="004696"/>
    <a:srgbClr val="5651B7"/>
    <a:srgbClr val="1A1AEE"/>
    <a:srgbClr val="3749D1"/>
    <a:srgbClr val="2688E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42" autoAdjust="0"/>
    <p:restoredTop sz="94660"/>
  </p:normalViewPr>
  <p:slideViewPr>
    <p:cSldViewPr snapToGrid="0">
      <p:cViewPr varScale="1">
        <p:scale>
          <a:sx n="159" d="100"/>
          <a:sy n="159" d="100"/>
        </p:scale>
        <p:origin x="157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67F0EBB-1375-DFFC-D3FB-F29C807FFAAC}"/>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p>
        </p:txBody>
      </p:sp>
      <p:sp>
        <p:nvSpPr>
          <p:cNvPr id="3" name="Undertitel 2">
            <a:extLst>
              <a:ext uri="{FF2B5EF4-FFF2-40B4-BE49-F238E27FC236}">
                <a16:creationId xmlns:a16="http://schemas.microsoft.com/office/drawing/2014/main" id="{8643FE19-7BC3-1934-9CBD-5F8CFCC385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p>
        </p:txBody>
      </p:sp>
      <p:sp>
        <p:nvSpPr>
          <p:cNvPr id="4" name="Pladsholder til dato 3">
            <a:extLst>
              <a:ext uri="{FF2B5EF4-FFF2-40B4-BE49-F238E27FC236}">
                <a16:creationId xmlns:a16="http://schemas.microsoft.com/office/drawing/2014/main" id="{F64C62A2-CC94-98EF-38B5-526572FC63CE}"/>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5" name="Pladsholder til sidefod 4">
            <a:extLst>
              <a:ext uri="{FF2B5EF4-FFF2-40B4-BE49-F238E27FC236}">
                <a16:creationId xmlns:a16="http://schemas.microsoft.com/office/drawing/2014/main" id="{DE5DE121-B6DE-766A-AE89-02C4E094777B}"/>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72C52864-A9C7-E74C-2F36-AB05E2F423A6}"/>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122043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350B18-6939-2BF3-4E51-D1BA89684735}"/>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2C0BDCAD-0CD6-5E03-4F85-D7173F7C3DBF}"/>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C18BA36C-90EB-2118-BBBB-0B66F7DB74C8}"/>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5" name="Pladsholder til sidefod 4">
            <a:extLst>
              <a:ext uri="{FF2B5EF4-FFF2-40B4-BE49-F238E27FC236}">
                <a16:creationId xmlns:a16="http://schemas.microsoft.com/office/drawing/2014/main" id="{A798D2B4-2476-CF44-61CD-EF0271C7F6B5}"/>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9675112A-274D-649B-CACE-92002E22AEAD}"/>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3873746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E82F571-2BE9-70C6-8122-E1A3D995B1BC}"/>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19B51A02-FF4F-FA44-BF3A-BBC48E1E202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D5E2ED0A-A2DB-FBE3-9560-AC4929E8237E}"/>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5" name="Pladsholder til sidefod 4">
            <a:extLst>
              <a:ext uri="{FF2B5EF4-FFF2-40B4-BE49-F238E27FC236}">
                <a16:creationId xmlns:a16="http://schemas.microsoft.com/office/drawing/2014/main" id="{B5F751CF-51DE-D51C-406E-E09BB6DC96DA}"/>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D7D10E44-374D-E9D9-B542-9B9B5A1EC9DA}"/>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178294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56724B1-76D8-CB93-4BCF-3C5BD5AE613D}"/>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199E11F7-3091-E952-3AB8-DC1C48DD8ED4}"/>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66DC4E34-A085-CB8A-D739-55E64CAFA429}"/>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65B534F8-C9B4-17C5-8E4C-E0B49919D43D}"/>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6" name="Pladsholder til sidefod 5">
            <a:extLst>
              <a:ext uri="{FF2B5EF4-FFF2-40B4-BE49-F238E27FC236}">
                <a16:creationId xmlns:a16="http://schemas.microsoft.com/office/drawing/2014/main" id="{EC8F776B-73DA-DB91-0D9F-F3F8F9682FB8}"/>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E1C64384-73C4-0339-1195-360F913C0509}"/>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703904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09345C-6FD1-3C44-1703-8C99D6DCA553}"/>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1ADBA1E7-DE40-042E-C89C-085CB50802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A2A9155D-4976-F502-A388-5DF79698748E}"/>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7069D08B-FD81-81F8-FE92-6F659649FE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CC61EB92-CAC1-B282-734F-5488B6B38F81}"/>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0A4BF3BB-1C13-F4A9-6536-08EC02627B42}"/>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8" name="Pladsholder til sidefod 7">
            <a:extLst>
              <a:ext uri="{FF2B5EF4-FFF2-40B4-BE49-F238E27FC236}">
                <a16:creationId xmlns:a16="http://schemas.microsoft.com/office/drawing/2014/main" id="{22FC8EF8-182F-C5BF-DEBD-A3F42DFE99C8}"/>
              </a:ext>
            </a:extLst>
          </p:cNvPr>
          <p:cNvSpPr>
            <a:spLocks noGrp="1"/>
          </p:cNvSpPr>
          <p:nvPr>
            <p:ph type="ftr" sz="quarter" idx="11"/>
          </p:nvPr>
        </p:nvSpPr>
        <p:spPr/>
        <p:txBody>
          <a:bodyPr/>
          <a:lstStyle/>
          <a:p>
            <a:endParaRPr lang="da-DK"/>
          </a:p>
        </p:txBody>
      </p:sp>
      <p:sp>
        <p:nvSpPr>
          <p:cNvPr id="9" name="Pladsholder til slidenummer 8">
            <a:extLst>
              <a:ext uri="{FF2B5EF4-FFF2-40B4-BE49-F238E27FC236}">
                <a16:creationId xmlns:a16="http://schemas.microsoft.com/office/drawing/2014/main" id="{D7A0C0F3-7C98-5ACC-435F-5BC20BB9E5A6}"/>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1105128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005B33-A996-327A-029E-0BB1C80910B2}"/>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90E6C573-C581-7658-7A32-FCFE34BA1A3B}"/>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4" name="Pladsholder til sidefod 3">
            <a:extLst>
              <a:ext uri="{FF2B5EF4-FFF2-40B4-BE49-F238E27FC236}">
                <a16:creationId xmlns:a16="http://schemas.microsoft.com/office/drawing/2014/main" id="{AA03B9AA-7C8B-9E6D-B036-763E54DEEFC0}"/>
              </a:ext>
            </a:extLst>
          </p:cNvPr>
          <p:cNvSpPr>
            <a:spLocks noGrp="1"/>
          </p:cNvSpPr>
          <p:nvPr>
            <p:ph type="ftr" sz="quarter" idx="11"/>
          </p:nvPr>
        </p:nvSpPr>
        <p:spPr/>
        <p:txBody>
          <a:bodyPr/>
          <a:lstStyle/>
          <a:p>
            <a:endParaRPr lang="da-DK"/>
          </a:p>
        </p:txBody>
      </p:sp>
      <p:sp>
        <p:nvSpPr>
          <p:cNvPr id="5" name="Pladsholder til slidenummer 4">
            <a:extLst>
              <a:ext uri="{FF2B5EF4-FFF2-40B4-BE49-F238E27FC236}">
                <a16:creationId xmlns:a16="http://schemas.microsoft.com/office/drawing/2014/main" id="{8165DD43-D5D9-3C84-FDC3-E79A716A559C}"/>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1884068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C1D4FB77-8B8E-F736-B631-64B9CA283016}"/>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3" name="Pladsholder til sidefod 2">
            <a:extLst>
              <a:ext uri="{FF2B5EF4-FFF2-40B4-BE49-F238E27FC236}">
                <a16:creationId xmlns:a16="http://schemas.microsoft.com/office/drawing/2014/main" id="{1624367A-131D-3C67-8BFB-B3F8B1353926}"/>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2CC76499-F5A9-E8A4-2D68-9CC5D8C337E5}"/>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4164900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877C52-7E85-7C16-F5FB-9474A387AEA3}"/>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184F4D83-4D39-13CE-8708-2D13465825A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585869FD-2A5B-28C0-1C77-EAE185223A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B65109CF-CC29-6B9B-047E-4CD79F8C77C4}"/>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6" name="Pladsholder til sidefod 5">
            <a:extLst>
              <a:ext uri="{FF2B5EF4-FFF2-40B4-BE49-F238E27FC236}">
                <a16:creationId xmlns:a16="http://schemas.microsoft.com/office/drawing/2014/main" id="{FB86556F-FB50-DF4C-97E9-7F35E529289D}"/>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9EC7E357-B465-94DF-A307-22DD6D6F2236}"/>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2650214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57EFACC-CD14-F3A8-5E8E-0D61F1E43694}"/>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171C8FAA-4EA9-041C-C0D4-6C55D6C2E9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D78FA84B-55C1-4ECC-35BC-DBB4AB1CDA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1C166A10-55C6-E450-137F-D0EE3ADE4C6E}"/>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6" name="Pladsholder til sidefod 5">
            <a:extLst>
              <a:ext uri="{FF2B5EF4-FFF2-40B4-BE49-F238E27FC236}">
                <a16:creationId xmlns:a16="http://schemas.microsoft.com/office/drawing/2014/main" id="{0C5F7A76-9488-4069-B93A-8000E2F498B4}"/>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ED7319BA-A186-A4F1-FAF1-A41B104067ED}"/>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4054901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749156-7054-97AF-CC87-F05A08BE5CA0}"/>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D0553E26-91CA-2863-EA46-1F14022F25CF}"/>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97B1A6A0-9165-34E9-F4A0-AAB6A6E51B7F}"/>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5" name="Pladsholder til sidefod 4">
            <a:extLst>
              <a:ext uri="{FF2B5EF4-FFF2-40B4-BE49-F238E27FC236}">
                <a16:creationId xmlns:a16="http://schemas.microsoft.com/office/drawing/2014/main" id="{B3418B2D-7AD0-86A6-5DC1-DDEBCED6183F}"/>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148397FC-B15B-DCEB-6DA8-39A11E9C3B4E}"/>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19988865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5E12EEAC-0564-3F5A-CDAB-19DC7AC74A34}"/>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187669CF-61E2-85AD-3845-BD8F69373147}"/>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9726EAD8-906F-69D8-A7F8-B973A4245081}"/>
              </a:ext>
            </a:extLst>
          </p:cNvPr>
          <p:cNvSpPr>
            <a:spLocks noGrp="1"/>
          </p:cNvSpPr>
          <p:nvPr>
            <p:ph type="dt" sz="half" idx="10"/>
          </p:nvPr>
        </p:nvSpPr>
        <p:spPr/>
        <p:txBody>
          <a:bodyPr/>
          <a:lstStyle/>
          <a:p>
            <a:fld id="{CDC6731D-9C2F-4681-A50B-3E457C5BCFCF}" type="datetimeFigureOut">
              <a:rPr lang="da-DK" smtClean="0"/>
              <a:t>07-12-2023</a:t>
            </a:fld>
            <a:endParaRPr lang="da-DK"/>
          </a:p>
        </p:txBody>
      </p:sp>
      <p:sp>
        <p:nvSpPr>
          <p:cNvPr id="5" name="Pladsholder til sidefod 4">
            <a:extLst>
              <a:ext uri="{FF2B5EF4-FFF2-40B4-BE49-F238E27FC236}">
                <a16:creationId xmlns:a16="http://schemas.microsoft.com/office/drawing/2014/main" id="{FA808402-2396-C835-6887-250ABC324304}"/>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8C159BF0-41EB-F161-A59F-AF406CEA592A}"/>
              </a:ext>
            </a:extLst>
          </p:cNvPr>
          <p:cNvSpPr>
            <a:spLocks noGrp="1"/>
          </p:cNvSpPr>
          <p:nvPr>
            <p:ph type="sldNum" sz="quarter" idx="12"/>
          </p:nvPr>
        </p:nvSpPr>
        <p:spPr/>
        <p:txBody>
          <a:bodyPr/>
          <a:lstStyle/>
          <a:p>
            <a:fld id="{B90B7713-032B-4D55-BB51-0119F0D9430C}" type="slidenum">
              <a:rPr lang="da-DK" smtClean="0"/>
              <a:t>‹nr.›</a:t>
            </a:fld>
            <a:endParaRPr lang="da-DK"/>
          </a:p>
        </p:txBody>
      </p:sp>
    </p:spTree>
    <p:extLst>
      <p:ext uri="{BB962C8B-B14F-4D97-AF65-F5344CB8AC3E}">
        <p14:creationId xmlns:p14="http://schemas.microsoft.com/office/powerpoint/2010/main" val="669804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A36EF3CA-2FF0-5041-9D71-C0C332B4EED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EBBEDCA7-C2FD-E6EA-34EF-E50E0DC267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4FADECD1-FFBB-CEC9-3E97-2E4BCBEA694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6731D-9C2F-4681-A50B-3E457C5BCFCF}" type="datetimeFigureOut">
              <a:rPr lang="da-DK" smtClean="0"/>
              <a:t>07-12-2023</a:t>
            </a:fld>
            <a:endParaRPr lang="da-DK"/>
          </a:p>
        </p:txBody>
      </p:sp>
      <p:sp>
        <p:nvSpPr>
          <p:cNvPr id="5" name="Pladsholder til sidefod 4">
            <a:extLst>
              <a:ext uri="{FF2B5EF4-FFF2-40B4-BE49-F238E27FC236}">
                <a16:creationId xmlns:a16="http://schemas.microsoft.com/office/drawing/2014/main" id="{8A489DC7-B4A0-CCE7-FFC1-9E528404D3B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Pladsholder til slidenummer 5">
            <a:extLst>
              <a:ext uri="{FF2B5EF4-FFF2-40B4-BE49-F238E27FC236}">
                <a16:creationId xmlns:a16="http://schemas.microsoft.com/office/drawing/2014/main" id="{F86F3290-EDE0-9BB0-F5DD-670D45A4AD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0B7713-032B-4D55-BB51-0119F0D9430C}" type="slidenum">
              <a:rPr lang="da-DK" smtClean="0"/>
              <a:t>‹nr.›</a:t>
            </a:fld>
            <a:endParaRPr lang="da-DK"/>
          </a:p>
        </p:txBody>
      </p:sp>
    </p:spTree>
    <p:extLst>
      <p:ext uri="{BB962C8B-B14F-4D97-AF65-F5344CB8AC3E}">
        <p14:creationId xmlns:p14="http://schemas.microsoft.com/office/powerpoint/2010/main" val="15384663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slide" Target="slide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png"/><Relationship Id="rId7"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slide" Target="slide4.xml"/><Relationship Id="rId5" Type="http://schemas.openxmlformats.org/officeDocument/2006/relationships/slide" Target="slide6.xml"/><Relationship Id="rId10" Type="http://schemas.openxmlformats.org/officeDocument/2006/relationships/slide" Target="slide1.xml"/><Relationship Id="rId4" Type="http://schemas.openxmlformats.org/officeDocument/2006/relationships/slide" Target="slide5.xml"/><Relationship Id="rId9" Type="http://schemas.openxmlformats.org/officeDocument/2006/relationships/slide" Target="slide3.xml"/></Relationships>
</file>

<file path=ppt/slides/_rels/slide3.xml.rels><?xml version="1.0" encoding="UTF-8" standalone="yes"?>
<Relationships xmlns="http://schemas.openxmlformats.org/package/2006/relationships"><Relationship Id="rId8" Type="http://schemas.openxmlformats.org/officeDocument/2006/relationships/hyperlink" Target="https://mydesk.io/en/meetingroom-booking/" TargetMode="External"/><Relationship Id="rId13" Type="http://schemas.openxmlformats.org/officeDocument/2006/relationships/image" Target="../media/image9.jpeg"/><Relationship Id="rId18" Type="http://schemas.openxmlformats.org/officeDocument/2006/relationships/hyperlink" Target="https://mydesk.io/en/worktime/" TargetMode="External"/><Relationship Id="rId26" Type="http://schemas.openxmlformats.org/officeDocument/2006/relationships/slide" Target="slide5.xml"/><Relationship Id="rId3" Type="http://schemas.openxmlformats.org/officeDocument/2006/relationships/image" Target="../media/image1.png"/><Relationship Id="rId21" Type="http://schemas.openxmlformats.org/officeDocument/2006/relationships/image" Target="../media/image13.png"/><Relationship Id="rId7" Type="http://schemas.openxmlformats.org/officeDocument/2006/relationships/image" Target="../media/image6.png"/><Relationship Id="rId12" Type="http://schemas.openxmlformats.org/officeDocument/2006/relationships/hyperlink" Target="https://mydesk.io/en/catering/" TargetMode="External"/><Relationship Id="rId17" Type="http://schemas.openxmlformats.org/officeDocument/2006/relationships/image" Target="../media/image11.png"/><Relationship Id="rId25" Type="http://schemas.openxmlformats.org/officeDocument/2006/relationships/image" Target="../media/image16.svg"/><Relationship Id="rId2" Type="http://schemas.openxmlformats.org/officeDocument/2006/relationships/image" Target="../media/image2.png"/><Relationship Id="rId16" Type="http://schemas.openxmlformats.org/officeDocument/2006/relationships/hyperlink" Target="https://mydesk.io/en/sensors/" TargetMode="External"/><Relationship Id="rId20" Type="http://schemas.openxmlformats.org/officeDocument/2006/relationships/hyperlink" Target="https://mydesk.io/en/planner/" TargetMode="External"/><Relationship Id="rId1" Type="http://schemas.openxmlformats.org/officeDocument/2006/relationships/slideLayout" Target="../slideLayouts/slideLayout2.xml"/><Relationship Id="rId6" Type="http://schemas.openxmlformats.org/officeDocument/2006/relationships/hyperlink" Target="https://mydesk.io/en/desk-booking/" TargetMode="External"/><Relationship Id="rId11" Type="http://schemas.openxmlformats.org/officeDocument/2006/relationships/image" Target="../media/image8.png"/><Relationship Id="rId24" Type="http://schemas.openxmlformats.org/officeDocument/2006/relationships/image" Target="../media/image15.png"/><Relationship Id="rId5" Type="http://schemas.openxmlformats.org/officeDocument/2006/relationships/slide" Target="slide4.xml"/><Relationship Id="rId15" Type="http://schemas.openxmlformats.org/officeDocument/2006/relationships/image" Target="../media/image10.png"/><Relationship Id="rId23" Type="http://schemas.openxmlformats.org/officeDocument/2006/relationships/image" Target="../media/image14.png"/><Relationship Id="rId28" Type="http://schemas.openxmlformats.org/officeDocument/2006/relationships/slide" Target="slide1.xml"/><Relationship Id="rId10" Type="http://schemas.openxmlformats.org/officeDocument/2006/relationships/hyperlink" Target="https://mydesk.io/en/guest-booking/" TargetMode="External"/><Relationship Id="rId19" Type="http://schemas.openxmlformats.org/officeDocument/2006/relationships/image" Target="../media/image12.png"/><Relationship Id="rId4" Type="http://schemas.openxmlformats.org/officeDocument/2006/relationships/slide" Target="slide2.xml"/><Relationship Id="rId9" Type="http://schemas.openxmlformats.org/officeDocument/2006/relationships/image" Target="../media/image7.png"/><Relationship Id="rId14" Type="http://schemas.openxmlformats.org/officeDocument/2006/relationships/hyperlink" Target="https://mydesk.io/en/workspace/" TargetMode="External"/><Relationship Id="rId22" Type="http://schemas.openxmlformats.org/officeDocument/2006/relationships/hyperlink" Target="https://mydesk.io/en/info-screens/" TargetMode="External"/><Relationship Id="rId27" Type="http://schemas.openxmlformats.org/officeDocument/2006/relationships/slide" Target="slide6.xml"/></Relationships>
</file>

<file path=ppt/slides/_rels/slide4.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slide" Target="slide5.xml"/><Relationship Id="rId3" Type="http://schemas.openxmlformats.org/officeDocument/2006/relationships/image" Target="../media/image1.png"/><Relationship Id="rId7" Type="http://schemas.openxmlformats.org/officeDocument/2006/relationships/image" Target="../media/image18.png"/><Relationship Id="rId12"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1.png"/><Relationship Id="rId5" Type="http://schemas.openxmlformats.org/officeDocument/2006/relationships/slide" Target="slide3.xml"/><Relationship Id="rId15" Type="http://schemas.openxmlformats.org/officeDocument/2006/relationships/slide" Target="slide1.xml"/><Relationship Id="rId10" Type="http://schemas.openxmlformats.org/officeDocument/2006/relationships/image" Target="../media/image20.png"/><Relationship Id="rId4" Type="http://schemas.openxmlformats.org/officeDocument/2006/relationships/slide" Target="slide2.xml"/><Relationship Id="rId9" Type="http://schemas.openxmlformats.org/officeDocument/2006/relationships/image" Target="../media/image19.png"/><Relationship Id="rId14" Type="http://schemas.openxmlformats.org/officeDocument/2006/relationships/slide" Target="slide6.xml"/></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svg"/><Relationship Id="rId3" Type="http://schemas.openxmlformats.org/officeDocument/2006/relationships/image" Target="../media/image1.png"/><Relationship Id="rId7" Type="http://schemas.openxmlformats.org/officeDocument/2006/relationships/slide" Target="slide1.xml"/><Relationship Id="rId12"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image" Target="../media/image26.svg"/><Relationship Id="rId5" Type="http://schemas.openxmlformats.org/officeDocument/2006/relationships/slide" Target="slide3.xml"/><Relationship Id="rId10" Type="http://schemas.openxmlformats.org/officeDocument/2006/relationships/image" Target="../media/image25.png"/><Relationship Id="rId4" Type="http://schemas.openxmlformats.org/officeDocument/2006/relationships/slide" Target="slide2.xml"/><Relationship Id="rId9" Type="http://schemas.openxmlformats.org/officeDocument/2006/relationships/image" Target="../media/image24.svg"/><Relationship Id="rId14" Type="http://schemas.openxmlformats.org/officeDocument/2006/relationships/image" Target="../media/image29.png"/></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7.png"/><Relationship Id="rId3" Type="http://schemas.openxmlformats.org/officeDocument/2006/relationships/image" Target="../media/image1.png"/><Relationship Id="rId7" Type="http://schemas.openxmlformats.org/officeDocument/2006/relationships/slide" Target="slide1.xml"/><Relationship Id="rId12" Type="http://schemas.openxmlformats.org/officeDocument/2006/relationships/image" Target="../media/image26.sv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slide" Target="slide5.xml"/><Relationship Id="rId11" Type="http://schemas.openxmlformats.org/officeDocument/2006/relationships/image" Target="../media/image25.png"/><Relationship Id="rId5" Type="http://schemas.openxmlformats.org/officeDocument/2006/relationships/slide" Target="slide3.xml"/><Relationship Id="rId10" Type="http://schemas.openxmlformats.org/officeDocument/2006/relationships/image" Target="../media/image30.png"/><Relationship Id="rId4" Type="http://schemas.openxmlformats.org/officeDocument/2006/relationships/slide" Target="slide2.xml"/><Relationship Id="rId9" Type="http://schemas.openxmlformats.org/officeDocument/2006/relationships/image" Target="../media/image24.svg"/><Relationship Id="rId1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ktangel 5">
            <a:extLst>
              <a:ext uri="{FF2B5EF4-FFF2-40B4-BE49-F238E27FC236}">
                <a16:creationId xmlns:a16="http://schemas.microsoft.com/office/drawing/2014/main" id="{2D2E89D5-8206-9B79-BB06-5B68F17A915C}"/>
              </a:ext>
            </a:extLst>
          </p:cNvPr>
          <p:cNvSpPr>
            <a:spLocks noGrp="1" noRot="1" noMove="1" noResize="1" noEditPoints="1" noAdjustHandles="1" noChangeArrowheads="1" noChangeShapeType="1"/>
          </p:cNvSpPr>
          <p:nvPr/>
        </p:nvSpPr>
        <p:spPr>
          <a:xfrm>
            <a:off x="0" y="0"/>
            <a:ext cx="12192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7" name="Rektangel 16">
            <a:extLst>
              <a:ext uri="{FF2B5EF4-FFF2-40B4-BE49-F238E27FC236}">
                <a16:creationId xmlns:a16="http://schemas.microsoft.com/office/drawing/2014/main" id="{56217D28-F403-AF54-BDEC-1012DEA9918B}"/>
              </a:ext>
            </a:extLst>
          </p:cNvPr>
          <p:cNvSpPr/>
          <p:nvPr/>
        </p:nvSpPr>
        <p:spPr>
          <a:xfrm>
            <a:off x="9739563" y="-144379"/>
            <a:ext cx="2189748" cy="3726646"/>
          </a:xfrm>
          <a:prstGeom prst="rect">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8" name="Ellipse 17">
            <a:extLst>
              <a:ext uri="{FF2B5EF4-FFF2-40B4-BE49-F238E27FC236}">
                <a16:creationId xmlns:a16="http://schemas.microsoft.com/office/drawing/2014/main" id="{21E44C01-8858-ED7B-5288-5A7182562B62}"/>
              </a:ext>
            </a:extLst>
          </p:cNvPr>
          <p:cNvSpPr/>
          <p:nvPr/>
        </p:nvSpPr>
        <p:spPr>
          <a:xfrm>
            <a:off x="9739563" y="2540643"/>
            <a:ext cx="2189748" cy="1959264"/>
          </a:xfrm>
          <a:prstGeom prst="ellipse">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6" name="Ellipse 15">
            <a:extLst>
              <a:ext uri="{FF2B5EF4-FFF2-40B4-BE49-F238E27FC236}">
                <a16:creationId xmlns:a16="http://schemas.microsoft.com/office/drawing/2014/main" id="{428530E4-6EBB-8FD7-245C-D3C683A68FEE}"/>
              </a:ext>
            </a:extLst>
          </p:cNvPr>
          <p:cNvSpPr/>
          <p:nvPr/>
        </p:nvSpPr>
        <p:spPr>
          <a:xfrm>
            <a:off x="8019136" y="377074"/>
            <a:ext cx="3589057" cy="3589057"/>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15" name="Billede 14" descr="Et billede, der indeholder tekst, Mobiltelefon, gadget, Mobilenhed&#10;&#10;Automatisk genereret beskrivelse">
            <a:extLst>
              <a:ext uri="{FF2B5EF4-FFF2-40B4-BE49-F238E27FC236}">
                <a16:creationId xmlns:a16="http://schemas.microsoft.com/office/drawing/2014/main" id="{C75F5224-BDD4-C36E-BE32-FCFEA20D11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70143" y="-159914"/>
            <a:ext cx="3532604" cy="4996610"/>
          </a:xfrm>
          <a:prstGeom prst="rect">
            <a:avLst/>
          </a:prstGeom>
        </p:spPr>
      </p:pic>
      <p:pic>
        <p:nvPicPr>
          <p:cNvPr id="8" name="Billede 7" descr="Et billede, der indeholder Font/skrifttype, Grafik, logo, symbol&#10;&#10;Automatisk genereret beskrivelse">
            <a:extLst>
              <a:ext uri="{FF2B5EF4-FFF2-40B4-BE49-F238E27FC236}">
                <a16:creationId xmlns:a16="http://schemas.microsoft.com/office/drawing/2014/main" id="{B94E5628-D7BC-51BD-C278-E8A42F4E82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785" y="2225158"/>
            <a:ext cx="7039566" cy="1251479"/>
          </a:xfrm>
          <a:prstGeom prst="rect">
            <a:avLst/>
          </a:prstGeom>
        </p:spPr>
      </p:pic>
      <p:pic>
        <p:nvPicPr>
          <p:cNvPr id="11" name="Billede 10" descr="Et billede, der indeholder Font/skrifttype, tekst, Grafik, skærmbillede&#10;&#10;Automatisk genereret beskrivelse">
            <a:extLst>
              <a:ext uri="{FF2B5EF4-FFF2-40B4-BE49-F238E27FC236}">
                <a16:creationId xmlns:a16="http://schemas.microsoft.com/office/drawing/2014/main" id="{91AE8FF7-44F2-A0A2-E0D9-2212C495A8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5198" y="3429000"/>
            <a:ext cx="5728740" cy="1145748"/>
          </a:xfrm>
          <a:prstGeom prst="rect">
            <a:avLst/>
          </a:prstGeom>
        </p:spPr>
      </p:pic>
      <p:sp>
        <p:nvSpPr>
          <p:cNvPr id="19" name="Rektangel: afrundede hjørner 18">
            <a:extLst>
              <a:ext uri="{FF2B5EF4-FFF2-40B4-BE49-F238E27FC236}">
                <a16:creationId xmlns:a16="http://schemas.microsoft.com/office/drawing/2014/main" id="{874E2116-2954-02BA-9816-A898851DD0B8}"/>
              </a:ext>
            </a:extLst>
          </p:cNvPr>
          <p:cNvSpPr/>
          <p:nvPr/>
        </p:nvSpPr>
        <p:spPr>
          <a:xfrm>
            <a:off x="-336884" y="6021805"/>
            <a:ext cx="8013347" cy="1145748"/>
          </a:xfrm>
          <a:prstGeom prst="roundRect">
            <a:avLst>
              <a:gd name="adj" fmla="val 42920"/>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0" name="Rektangel: afrundede hjørner 19">
            <a:extLst>
              <a:ext uri="{FF2B5EF4-FFF2-40B4-BE49-F238E27FC236}">
                <a16:creationId xmlns:a16="http://schemas.microsoft.com/office/drawing/2014/main" id="{D3804273-DA18-CA10-8A28-917C318C8527}"/>
              </a:ext>
            </a:extLst>
          </p:cNvPr>
          <p:cNvSpPr/>
          <p:nvPr/>
        </p:nvSpPr>
        <p:spPr>
          <a:xfrm>
            <a:off x="-336884" y="6259800"/>
            <a:ext cx="10076447" cy="334879"/>
          </a:xfrm>
          <a:prstGeom prst="roundRect">
            <a:avLst>
              <a:gd name="adj" fmla="val 42920"/>
            </a:avLst>
          </a:prstGeom>
          <a:solidFill>
            <a:srgbClr val="00469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5" name="Rektangel 24">
            <a:extLst>
              <a:ext uri="{FF2B5EF4-FFF2-40B4-BE49-F238E27FC236}">
                <a16:creationId xmlns:a16="http://schemas.microsoft.com/office/drawing/2014/main" id="{9BA022C1-D5AC-0AB9-7070-FF62915CE175}"/>
              </a:ext>
            </a:extLst>
          </p:cNvPr>
          <p:cNvSpPr/>
          <p:nvPr/>
        </p:nvSpPr>
        <p:spPr>
          <a:xfrm>
            <a:off x="342138" y="78295"/>
            <a:ext cx="2461956" cy="707886"/>
          </a:xfrm>
          <a:prstGeom prst="rect">
            <a:avLst/>
          </a:prstGeom>
          <a:noFill/>
        </p:spPr>
        <p:txBody>
          <a:bodyPr wrap="square" lIns="91440" tIns="45720" rIns="91440" bIns="45720">
            <a:spAutoFit/>
          </a:bodyPr>
          <a:lstStyle/>
          <a:p>
            <a:r>
              <a:rPr lang="da-DK" sz="2000" b="0" cap="none" spc="0" dirty="0">
                <a:ln w="0"/>
                <a:solidFill>
                  <a:schemeClr val="bg1"/>
                </a:solidFill>
                <a:effectLst>
                  <a:outerShdw blurRad="38100" dist="19050" dir="2700000" algn="tl" rotWithShape="0">
                    <a:schemeClr val="dk1">
                      <a:alpha val="40000"/>
                    </a:schemeClr>
                  </a:outerShdw>
                </a:effectLst>
              </a:rPr>
              <a:t>A </a:t>
            </a:r>
            <a:r>
              <a:rPr lang="da-DK" sz="2000" b="0" cap="none" spc="0" dirty="0" err="1">
                <a:ln w="0"/>
                <a:solidFill>
                  <a:schemeClr val="bg1"/>
                </a:solidFill>
                <a:effectLst>
                  <a:outerShdw blurRad="38100" dist="19050" dir="2700000" algn="tl" rotWithShape="0">
                    <a:schemeClr val="dk1">
                      <a:alpha val="40000"/>
                    </a:schemeClr>
                  </a:outerShdw>
                </a:effectLst>
              </a:rPr>
              <a:t>proposal</a:t>
            </a:r>
            <a:r>
              <a:rPr lang="da-DK" sz="2000" b="0" cap="none" spc="0" dirty="0">
                <a:ln w="0"/>
                <a:solidFill>
                  <a:schemeClr val="bg1"/>
                </a:solidFill>
                <a:effectLst>
                  <a:outerShdw blurRad="38100" dist="19050" dir="2700000" algn="tl" rotWithShape="0">
                    <a:schemeClr val="dk1">
                      <a:alpha val="40000"/>
                    </a:schemeClr>
                  </a:outerShdw>
                </a:effectLst>
              </a:rPr>
              <a:t> by</a:t>
            </a:r>
          </a:p>
          <a:p>
            <a:r>
              <a:rPr lang="da-DK" sz="2000" b="1" dirty="0" err="1">
                <a:ln w="0"/>
                <a:solidFill>
                  <a:schemeClr val="bg1"/>
                </a:solidFill>
                <a:effectLst>
                  <a:outerShdw blurRad="38100" dist="19050" dir="2700000" algn="tl" rotWithShape="0">
                    <a:schemeClr val="dk1">
                      <a:alpha val="40000"/>
                    </a:schemeClr>
                  </a:outerShdw>
                </a:effectLst>
              </a:rPr>
              <a:t>MyDesk</a:t>
            </a:r>
            <a:endParaRPr lang="da-DK" sz="2000" b="1" cap="none" spc="0" dirty="0">
              <a:ln w="0"/>
              <a:solidFill>
                <a:schemeClr val="bg1"/>
              </a:solidFill>
              <a:effectLst>
                <a:outerShdw blurRad="38100" dist="19050" dir="2700000" algn="tl" rotWithShape="0">
                  <a:schemeClr val="dk1">
                    <a:alpha val="40000"/>
                  </a:schemeClr>
                </a:outerShdw>
              </a:effectLst>
            </a:endParaRPr>
          </a:p>
        </p:txBody>
      </p:sp>
      <p:sp>
        <p:nvSpPr>
          <p:cNvPr id="26" name="Rektangel: afrundede hjørner 25">
            <a:hlinkClick r:id="rId5" action="ppaction://hlinksldjump"/>
            <a:extLst>
              <a:ext uri="{FF2B5EF4-FFF2-40B4-BE49-F238E27FC236}">
                <a16:creationId xmlns:a16="http://schemas.microsoft.com/office/drawing/2014/main" id="{E2B80AFD-30B6-1473-A343-35F4F5F840F3}"/>
              </a:ext>
            </a:extLst>
          </p:cNvPr>
          <p:cNvSpPr/>
          <p:nvPr/>
        </p:nvSpPr>
        <p:spPr>
          <a:xfrm>
            <a:off x="6827921" y="4626142"/>
            <a:ext cx="2460458" cy="763093"/>
          </a:xfrm>
          <a:prstGeom prst="roundRect">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da-DK" sz="2400" u="sng" dirty="0">
                <a:effectLst>
                  <a:outerShdw blurRad="38100" dist="38100" dir="2700000" algn="tl">
                    <a:srgbClr val="000000">
                      <a:alpha val="43137"/>
                    </a:srgbClr>
                  </a:outerShdw>
                </a:effectLst>
              </a:rPr>
              <a:t>GET STARTED</a:t>
            </a:r>
          </a:p>
        </p:txBody>
      </p:sp>
    </p:spTree>
    <p:extLst>
      <p:ext uri="{BB962C8B-B14F-4D97-AF65-F5344CB8AC3E}">
        <p14:creationId xmlns:p14="http://schemas.microsoft.com/office/powerpoint/2010/main" val="103867334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15936322-FDC4-A1DD-0A72-3F2F0DD37FEA}"/>
              </a:ext>
            </a:extLst>
          </p:cNvPr>
          <p:cNvSpPr>
            <a:spLocks noGrp="1" noRot="1" noMove="1" noResize="1" noEditPoints="1" noAdjustHandles="1" noChangeArrowheads="1" noChangeShapeType="1"/>
          </p:cNvSpPr>
          <p:nvPr/>
        </p:nvSpPr>
        <p:spPr>
          <a:xfrm>
            <a:off x="0" y="0"/>
            <a:ext cx="12192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cs typeface="Posterama" panose="020B0504020200020000" pitchFamily="34" charset="0"/>
            </a:endParaRPr>
          </a:p>
        </p:txBody>
      </p:sp>
      <p:sp>
        <p:nvSpPr>
          <p:cNvPr id="6" name="Rektangel 5">
            <a:extLst>
              <a:ext uri="{FF2B5EF4-FFF2-40B4-BE49-F238E27FC236}">
                <a16:creationId xmlns:a16="http://schemas.microsoft.com/office/drawing/2014/main" id="{F3EEA189-DCDB-C29A-C733-68DBBC538B3C}"/>
              </a:ext>
            </a:extLst>
          </p:cNvPr>
          <p:cNvSpPr/>
          <p:nvPr/>
        </p:nvSpPr>
        <p:spPr>
          <a:xfrm>
            <a:off x="5095095" y="473281"/>
            <a:ext cx="2642069" cy="584775"/>
          </a:xfrm>
          <a:prstGeom prst="rect">
            <a:avLst/>
          </a:prstGeom>
          <a:noFill/>
        </p:spPr>
        <p:txBody>
          <a:bodyPr wrap="none" lIns="91440" tIns="45720" rIns="91440" bIns="45720">
            <a:spAutoFit/>
          </a:bodyPr>
          <a:lstStyle/>
          <a:p>
            <a:pPr algn="ctr"/>
            <a:r>
              <a:rPr lang="da-DK" sz="32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About</a:t>
            </a:r>
            <a:r>
              <a:rPr lang="da-DK" sz="32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 </a:t>
            </a:r>
            <a:r>
              <a:rPr lang="da-DK" sz="32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MyDesk</a:t>
            </a:r>
            <a:endParaRPr lang="da-DK" sz="32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pic>
        <p:nvPicPr>
          <p:cNvPr id="7" name="Billede 6" descr="Et billede, der indeholder Font/skrifttype, Grafik, logo, symbol&#10;&#10;Automatisk genereret beskrivelse">
            <a:extLst>
              <a:ext uri="{FF2B5EF4-FFF2-40B4-BE49-F238E27FC236}">
                <a16:creationId xmlns:a16="http://schemas.microsoft.com/office/drawing/2014/main" id="{76EBB35F-06D5-3D97-A9D3-FDCBF1A971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1853" y="6388085"/>
            <a:ext cx="1560431" cy="277410"/>
          </a:xfrm>
          <a:prstGeom prst="rect">
            <a:avLst/>
          </a:prstGeom>
        </p:spPr>
      </p:pic>
      <p:sp>
        <p:nvSpPr>
          <p:cNvPr id="8" name="Rektangel 7">
            <a:extLst>
              <a:ext uri="{FF2B5EF4-FFF2-40B4-BE49-F238E27FC236}">
                <a16:creationId xmlns:a16="http://schemas.microsoft.com/office/drawing/2014/main" id="{251CB068-6A08-9F18-4614-CB948FE1ED94}"/>
              </a:ext>
            </a:extLst>
          </p:cNvPr>
          <p:cNvSpPr/>
          <p:nvPr/>
        </p:nvSpPr>
        <p:spPr>
          <a:xfrm>
            <a:off x="9739563" y="-4872798"/>
            <a:ext cx="2189748" cy="3726646"/>
          </a:xfrm>
          <a:prstGeom prst="rect">
            <a:avLst/>
          </a:prstGeom>
          <a:solidFill>
            <a:srgbClr val="5271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cs typeface="Posterama" panose="020B0504020200020000" pitchFamily="34" charset="0"/>
            </a:endParaRPr>
          </a:p>
        </p:txBody>
      </p:sp>
      <p:sp>
        <p:nvSpPr>
          <p:cNvPr id="9" name="Ellipse 8">
            <a:extLst>
              <a:ext uri="{FF2B5EF4-FFF2-40B4-BE49-F238E27FC236}">
                <a16:creationId xmlns:a16="http://schemas.microsoft.com/office/drawing/2014/main" id="{B86D9FD8-CF29-FADA-DA1A-32E76413188A}"/>
              </a:ext>
            </a:extLst>
          </p:cNvPr>
          <p:cNvSpPr/>
          <p:nvPr/>
        </p:nvSpPr>
        <p:spPr>
          <a:xfrm>
            <a:off x="9739563" y="-2187776"/>
            <a:ext cx="2189748" cy="1959264"/>
          </a:xfrm>
          <a:prstGeom prst="ellipse">
            <a:avLst/>
          </a:prstGeom>
          <a:solidFill>
            <a:srgbClr val="5271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cs typeface="Posterama" panose="020B0504020200020000" pitchFamily="34" charset="0"/>
            </a:endParaRPr>
          </a:p>
        </p:txBody>
      </p:sp>
      <p:sp>
        <p:nvSpPr>
          <p:cNvPr id="10" name="Ellipse 9">
            <a:extLst>
              <a:ext uri="{FF2B5EF4-FFF2-40B4-BE49-F238E27FC236}">
                <a16:creationId xmlns:a16="http://schemas.microsoft.com/office/drawing/2014/main" id="{303365AF-4253-3F12-5E6A-1E4D524559C0}"/>
              </a:ext>
            </a:extLst>
          </p:cNvPr>
          <p:cNvSpPr/>
          <p:nvPr/>
        </p:nvSpPr>
        <p:spPr>
          <a:xfrm>
            <a:off x="8019136" y="-4351345"/>
            <a:ext cx="3589057" cy="3589057"/>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cs typeface="Posterama" panose="020B0504020200020000" pitchFamily="34" charset="0"/>
            </a:endParaRPr>
          </a:p>
        </p:txBody>
      </p:sp>
      <p:pic>
        <p:nvPicPr>
          <p:cNvPr id="11" name="Billede 10" descr="Et billede, der indeholder tekst, Mobiltelefon, gadget, Mobilenhed&#10;&#10;Automatisk genereret beskrivelse">
            <a:extLst>
              <a:ext uri="{FF2B5EF4-FFF2-40B4-BE49-F238E27FC236}">
                <a16:creationId xmlns:a16="http://schemas.microsoft.com/office/drawing/2014/main" id="{72DF02CF-661D-D39D-9892-55B3435B31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0143" y="-4888333"/>
            <a:ext cx="3532604" cy="4996610"/>
          </a:xfrm>
          <a:prstGeom prst="rect">
            <a:avLst/>
          </a:prstGeom>
        </p:spPr>
      </p:pic>
      <p:sp>
        <p:nvSpPr>
          <p:cNvPr id="14" name="Rektangel 13">
            <a:extLst>
              <a:ext uri="{FF2B5EF4-FFF2-40B4-BE49-F238E27FC236}">
                <a16:creationId xmlns:a16="http://schemas.microsoft.com/office/drawing/2014/main" id="{4EB6922B-BBFB-918C-6C17-1D134F1D2DD6}"/>
              </a:ext>
            </a:extLst>
          </p:cNvPr>
          <p:cNvSpPr>
            <a:spLocks noGrp="1" noRot="1" noMove="1" noResize="1" noEditPoints="1" noAdjustHandles="1" noChangeArrowheads="1" noChangeShapeType="1"/>
          </p:cNvSpPr>
          <p:nvPr/>
        </p:nvSpPr>
        <p:spPr>
          <a:xfrm>
            <a:off x="0" y="0"/>
            <a:ext cx="1100889" cy="6918158"/>
          </a:xfrm>
          <a:prstGeom prst="rect">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cs typeface="Posterama" panose="020B0504020200020000" pitchFamily="34" charset="0"/>
            </a:endParaRPr>
          </a:p>
        </p:txBody>
      </p:sp>
      <p:sp>
        <p:nvSpPr>
          <p:cNvPr id="15" name="Ellipse 14">
            <a:extLst>
              <a:ext uri="{FF2B5EF4-FFF2-40B4-BE49-F238E27FC236}">
                <a16:creationId xmlns:a16="http://schemas.microsoft.com/office/drawing/2014/main" id="{1F7C0B2C-29E6-E832-4EB3-24A78B7ADB10}"/>
              </a:ext>
            </a:extLst>
          </p:cNvPr>
          <p:cNvSpPr/>
          <p:nvPr/>
        </p:nvSpPr>
        <p:spPr>
          <a:xfrm>
            <a:off x="572319" y="270709"/>
            <a:ext cx="1057140" cy="1057140"/>
          </a:xfrm>
          <a:prstGeom prst="ellipse">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cs typeface="Posterama" panose="020B0504020200020000" pitchFamily="34" charset="0"/>
            </a:endParaRPr>
          </a:p>
        </p:txBody>
      </p:sp>
      <p:sp>
        <p:nvSpPr>
          <p:cNvPr id="16" name="Rektangel 15">
            <a:extLst>
              <a:ext uri="{FF2B5EF4-FFF2-40B4-BE49-F238E27FC236}">
                <a16:creationId xmlns:a16="http://schemas.microsoft.com/office/drawing/2014/main" id="{D81E9A15-2F55-A046-7E81-B500694FA577}"/>
              </a:ext>
            </a:extLst>
          </p:cNvPr>
          <p:cNvSpPr/>
          <p:nvPr/>
        </p:nvSpPr>
        <p:spPr>
          <a:xfrm>
            <a:off x="540826" y="506891"/>
            <a:ext cx="873957" cy="584775"/>
          </a:xfrm>
          <a:prstGeom prst="rect">
            <a:avLst/>
          </a:prstGeom>
          <a:noFill/>
        </p:spPr>
        <p:txBody>
          <a:bodyPr wrap="none" lIns="91440" tIns="45720" rIns="91440" bIns="45720">
            <a:spAutoFit/>
          </a:bodyPr>
          <a:lstStyle/>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About</a:t>
            </a: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 </a:t>
            </a:r>
          </a:p>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MyDesk</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17" name="Rektangel 16">
            <a:hlinkClick r:id="rId4" action="ppaction://hlinksldjump"/>
            <a:extLst>
              <a:ext uri="{FF2B5EF4-FFF2-40B4-BE49-F238E27FC236}">
                <a16:creationId xmlns:a16="http://schemas.microsoft.com/office/drawing/2014/main" id="{A07AA85B-DEB1-BA8B-8961-74FCD9C1A440}"/>
              </a:ext>
            </a:extLst>
          </p:cNvPr>
          <p:cNvSpPr/>
          <p:nvPr/>
        </p:nvSpPr>
        <p:spPr>
          <a:xfrm>
            <a:off x="132204" y="3993134"/>
            <a:ext cx="819455" cy="338554"/>
          </a:xfrm>
          <a:prstGeom prst="rect">
            <a:avLst/>
          </a:prstGeom>
          <a:noFill/>
        </p:spPr>
        <p:txBody>
          <a:bodyPr wrap="none" lIns="91440" tIns="45720" rIns="91440" bIns="45720">
            <a:spAutoFit/>
          </a:bodyPr>
          <a:lstStyle/>
          <a:p>
            <a:pPr algn="ct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Partner</a:t>
            </a:r>
          </a:p>
        </p:txBody>
      </p:sp>
      <p:sp>
        <p:nvSpPr>
          <p:cNvPr id="18" name="Rektangel 17">
            <a:hlinkClick r:id="rId5" action="ppaction://hlinksldjump"/>
            <a:extLst>
              <a:ext uri="{FF2B5EF4-FFF2-40B4-BE49-F238E27FC236}">
                <a16:creationId xmlns:a16="http://schemas.microsoft.com/office/drawing/2014/main" id="{FF58EAFA-4768-1EE0-D883-7078A45B20F5}"/>
              </a:ext>
            </a:extLst>
          </p:cNvPr>
          <p:cNvSpPr/>
          <p:nvPr/>
        </p:nvSpPr>
        <p:spPr>
          <a:xfrm>
            <a:off x="98704" y="5092622"/>
            <a:ext cx="878766" cy="338554"/>
          </a:xfrm>
          <a:prstGeom prst="rect">
            <a:avLst/>
          </a:prstGeom>
          <a:noFill/>
        </p:spPr>
        <p:txBody>
          <a:bodyPr wrap="none" lIns="91440" tIns="45720" rIns="91440" bIns="45720">
            <a:spAutoFit/>
          </a:bodyPr>
          <a:lstStyle/>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Referrer</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19" name="Rektangel 18">
            <a:extLst>
              <a:ext uri="{FF2B5EF4-FFF2-40B4-BE49-F238E27FC236}">
                <a16:creationId xmlns:a16="http://schemas.microsoft.com/office/drawing/2014/main" id="{64AE62CD-23CF-F3E3-6757-227493B8F0B8}"/>
              </a:ext>
            </a:extLst>
          </p:cNvPr>
          <p:cNvSpPr/>
          <p:nvPr/>
        </p:nvSpPr>
        <p:spPr>
          <a:xfrm>
            <a:off x="1414783" y="1531337"/>
            <a:ext cx="4478470" cy="461665"/>
          </a:xfrm>
          <a:prstGeom prst="rect">
            <a:avLst/>
          </a:prstGeom>
          <a:noFill/>
        </p:spPr>
        <p:txBody>
          <a:bodyPr wrap="none" lIns="91440" tIns="45720" rIns="91440" bIns="45720">
            <a:spAutoFit/>
          </a:bodyPr>
          <a:lstStyle/>
          <a:p>
            <a:r>
              <a:rPr lang="en-US" sz="2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Designed for the hybrid workplace</a:t>
            </a:r>
            <a:endParaRPr lang="da-DK" sz="2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0" name="Rektangel 19">
            <a:extLst>
              <a:ext uri="{FF2B5EF4-FFF2-40B4-BE49-F238E27FC236}">
                <a16:creationId xmlns:a16="http://schemas.microsoft.com/office/drawing/2014/main" id="{38C86342-F705-77E3-8C7C-B0BC91ACDDBC}"/>
              </a:ext>
            </a:extLst>
          </p:cNvPr>
          <p:cNvSpPr/>
          <p:nvPr/>
        </p:nvSpPr>
        <p:spPr>
          <a:xfrm>
            <a:off x="1414783" y="2070120"/>
            <a:ext cx="6762877" cy="2677656"/>
          </a:xfrm>
          <a:prstGeom prst="rect">
            <a:avLst/>
          </a:prstGeom>
          <a:noFill/>
        </p:spPr>
        <p:txBody>
          <a:bodyPr wrap="square" lIns="91440" tIns="45720" rIns="91440" bIns="45720">
            <a:spAutoFit/>
          </a:bodyPr>
          <a:lstStyle/>
          <a:p>
            <a:r>
              <a:rPr lang="en-US" sz="14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MyDesk</a:t>
            </a:r>
            <a:r>
              <a:rPr lang="en-US"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 is a Danish application used for administration and optimization of office spaces, remote work, meeting rooms, canteen operations, tracking of work hours and much more. </a:t>
            </a:r>
          </a:p>
          <a:p>
            <a:endParaRPr lang="en-US"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a:p>
            <a:r>
              <a:rPr lang="en-US"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At offices with assigned desks, the employee easily and quickly chooses where he or she will work in the coming days: at home or in the office </a:t>
            </a:r>
          </a:p>
          <a:p>
            <a:endParaRPr lang="en-US" sz="140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a:p>
            <a:r>
              <a:rPr lang="en-US"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At offices with flexible seating, the employee reserves a workstation with a desire for location, area (e.g., quiet room), colleagues and technical equipment.</a:t>
            </a:r>
          </a:p>
          <a:p>
            <a:r>
              <a:rPr lang="en-US"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 </a:t>
            </a:r>
          </a:p>
          <a:p>
            <a:r>
              <a:rPr lang="en-US"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Employee's have access to </a:t>
            </a:r>
            <a:r>
              <a:rPr lang="en-US" sz="14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MyDesk</a:t>
            </a:r>
            <a:r>
              <a:rPr lang="en-US"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 from their computer, smartphone or directly in Outlook </a:t>
            </a:r>
          </a:p>
          <a:p>
            <a:endParaRPr lang="en-US" sz="140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a:p>
            <a:r>
              <a:rPr lang="en-US"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Gain insight into office, canteen and working hours via the analytics dashboard</a:t>
            </a:r>
            <a:endParaRPr lang="da-DK"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1" name="Rektangel 20">
            <a:hlinkClick r:id="rId6" action="ppaction://hlinksldjump"/>
            <a:extLst>
              <a:ext uri="{FF2B5EF4-FFF2-40B4-BE49-F238E27FC236}">
                <a16:creationId xmlns:a16="http://schemas.microsoft.com/office/drawing/2014/main" id="{CD7D9D5B-18EA-72DD-72AE-657A2D7B05D4}"/>
              </a:ext>
            </a:extLst>
          </p:cNvPr>
          <p:cNvSpPr/>
          <p:nvPr/>
        </p:nvSpPr>
        <p:spPr>
          <a:xfrm>
            <a:off x="15587" y="2893646"/>
            <a:ext cx="1069716" cy="338554"/>
          </a:xfrm>
          <a:prstGeom prst="rect">
            <a:avLst/>
          </a:prstGeom>
          <a:noFill/>
        </p:spPr>
        <p:txBody>
          <a:bodyPr wrap="none" lIns="91440" tIns="45720" rIns="91440" bIns="45720">
            <a:spAutoFit/>
          </a:bodyPr>
          <a:lstStyle/>
          <a:p>
            <a:pPr algn="ctr"/>
            <a:r>
              <a:rPr lang="da-DK" sz="1600" dirty="0">
                <a:ln w="0"/>
                <a:solidFill>
                  <a:schemeClr val="bg1"/>
                </a:solidFill>
                <a:effectLst>
                  <a:outerShdw blurRad="38100" dist="19050" dir="2700000" algn="tl" rotWithShape="0">
                    <a:schemeClr val="dk1">
                      <a:alpha val="40000"/>
                    </a:schemeClr>
                  </a:outerShdw>
                </a:effectLst>
                <a:cs typeface="Posterama" panose="020B0504020200020000" pitchFamily="34" charset="0"/>
              </a:rPr>
              <a:t>Customers</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grpSp>
        <p:nvGrpSpPr>
          <p:cNvPr id="32" name="Gruppe 31">
            <a:extLst>
              <a:ext uri="{FF2B5EF4-FFF2-40B4-BE49-F238E27FC236}">
                <a16:creationId xmlns:a16="http://schemas.microsoft.com/office/drawing/2014/main" id="{7ABA890B-DA82-3606-3EF2-DCB58A24A31F}"/>
              </a:ext>
            </a:extLst>
          </p:cNvPr>
          <p:cNvGrpSpPr/>
          <p:nvPr/>
        </p:nvGrpSpPr>
        <p:grpSpPr>
          <a:xfrm>
            <a:off x="8644771" y="1058056"/>
            <a:ext cx="1712080" cy="3454220"/>
            <a:chOff x="10353256" y="2959679"/>
            <a:chExt cx="1712080" cy="3454220"/>
          </a:xfrm>
        </p:grpSpPr>
        <p:grpSp>
          <p:nvGrpSpPr>
            <p:cNvPr id="24" name="Gruppieren">
              <a:extLst>
                <a:ext uri="{FF2B5EF4-FFF2-40B4-BE49-F238E27FC236}">
                  <a16:creationId xmlns:a16="http://schemas.microsoft.com/office/drawing/2014/main" id="{67BF641E-8E02-9FCC-B1D3-F879E2AEAC0C}"/>
                </a:ext>
              </a:extLst>
            </p:cNvPr>
            <p:cNvGrpSpPr/>
            <p:nvPr/>
          </p:nvGrpSpPr>
          <p:grpSpPr>
            <a:xfrm>
              <a:off x="10353256" y="2959679"/>
              <a:ext cx="1712080" cy="3454220"/>
              <a:chOff x="0" y="0"/>
              <a:chExt cx="4042326" cy="8155624"/>
            </a:xfrm>
          </p:grpSpPr>
          <p:sp>
            <p:nvSpPr>
              <p:cNvPr id="25" name="Abgerundetes Rechteck">
                <a:extLst>
                  <a:ext uri="{FF2B5EF4-FFF2-40B4-BE49-F238E27FC236}">
                    <a16:creationId xmlns:a16="http://schemas.microsoft.com/office/drawing/2014/main" id="{8242982F-A77B-0DE0-5CE3-E28435146230}"/>
                  </a:ext>
                </a:extLst>
              </p:cNvPr>
              <p:cNvSpPr/>
              <p:nvPr/>
            </p:nvSpPr>
            <p:spPr>
              <a:xfrm>
                <a:off x="29728" y="0"/>
                <a:ext cx="3982869" cy="8155625"/>
              </a:xfrm>
              <a:prstGeom prst="roundRect">
                <a:avLst>
                  <a:gd name="adj" fmla="val 14497"/>
                </a:avLst>
              </a:prstGeom>
              <a:solidFill>
                <a:srgbClr val="FCFCFC"/>
              </a:solidFill>
              <a:ln w="12700" cap="flat">
                <a:noFill/>
                <a:miter lim="400000"/>
              </a:ln>
              <a:effectLst>
                <a:outerShdw blurRad="177800" dist="76200" dir="5400000" rotWithShape="0">
                  <a:srgbClr val="000000">
                    <a:alpha val="40000"/>
                  </a:srgbClr>
                </a:outerShdw>
              </a:effectLst>
            </p:spPr>
            <p:txBody>
              <a:bodyPr wrap="square" lIns="50800" tIns="50800" rIns="50800" bIns="50800" numCol="1" anchor="ctr">
                <a:noAutofit/>
              </a:bodyPr>
              <a:lstStyle/>
              <a:p>
                <a:pPr algn="ctr" defTabSz="584200">
                  <a:defRPr sz="2400" spc="0">
                    <a:solidFill>
                      <a:srgbClr val="FFFFFF"/>
                    </a:solidFill>
                    <a:effectLst>
                      <a:outerShdw blurRad="25400" dist="23998" dir="2700000" rotWithShape="0">
                        <a:srgbClr val="000000">
                          <a:alpha val="31034"/>
                        </a:srgbClr>
                      </a:outerShdw>
                    </a:effectLst>
                    <a:latin typeface="Helvetica Light"/>
                    <a:ea typeface="Helvetica Light"/>
                    <a:cs typeface="Helvetica Light"/>
                    <a:sym typeface="Helvetica Light"/>
                  </a:defRPr>
                </a:pPr>
                <a:endParaRPr>
                  <a:solidFill>
                    <a:schemeClr val="bg1"/>
                  </a:solidFill>
                </a:endParaRPr>
              </a:p>
            </p:txBody>
          </p:sp>
          <p:grpSp>
            <p:nvGrpSpPr>
              <p:cNvPr id="26" name="Gruppieren">
                <a:extLst>
                  <a:ext uri="{FF2B5EF4-FFF2-40B4-BE49-F238E27FC236}">
                    <a16:creationId xmlns:a16="http://schemas.microsoft.com/office/drawing/2014/main" id="{8AEAFA92-467C-553B-2D22-C5F00CDF327E}"/>
                  </a:ext>
                </a:extLst>
              </p:cNvPr>
              <p:cNvGrpSpPr/>
              <p:nvPr/>
            </p:nvGrpSpPr>
            <p:grpSpPr>
              <a:xfrm>
                <a:off x="-1" y="1063602"/>
                <a:ext cx="4042328" cy="1962067"/>
                <a:chOff x="0" y="0"/>
                <a:chExt cx="4042326" cy="1962066"/>
              </a:xfrm>
            </p:grpSpPr>
            <p:sp>
              <p:nvSpPr>
                <p:cNvPr id="27" name="Form">
                  <a:extLst>
                    <a:ext uri="{FF2B5EF4-FFF2-40B4-BE49-F238E27FC236}">
                      <a16:creationId xmlns:a16="http://schemas.microsoft.com/office/drawing/2014/main" id="{2D692932-C56C-F4A6-9E50-E1E1DB1F1389}"/>
                    </a:ext>
                  </a:extLst>
                </p:cNvPr>
                <p:cNvSpPr/>
                <p:nvPr/>
              </p:nvSpPr>
              <p:spPr>
                <a:xfrm>
                  <a:off x="0" y="0"/>
                  <a:ext cx="98760" cy="30359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5274" y="21600"/>
                      </a:lnTo>
                      <a:cubicBezTo>
                        <a:pt x="2260" y="21600"/>
                        <a:pt x="0" y="20960"/>
                        <a:pt x="0" y="19920"/>
                      </a:cubicBezTo>
                      <a:lnTo>
                        <a:pt x="0" y="1680"/>
                      </a:lnTo>
                      <a:cubicBezTo>
                        <a:pt x="0" y="640"/>
                        <a:pt x="2260" y="0"/>
                        <a:pt x="5274" y="0"/>
                      </a:cubicBezTo>
                      <a:lnTo>
                        <a:pt x="21600" y="0"/>
                      </a:lnTo>
                      <a:lnTo>
                        <a:pt x="21600" y="21600"/>
                      </a:lnTo>
                    </a:path>
                  </a:pathLst>
                </a:custGeom>
                <a:solidFill>
                  <a:srgbClr val="FCFCFC"/>
                </a:solidFill>
                <a:ln w="12700" cap="flat">
                  <a:noFill/>
                  <a:miter lim="400000"/>
                </a:ln>
                <a:effectLst/>
              </p:spPr>
              <p:txBody>
                <a:bodyPr wrap="square" lIns="59055" tIns="59055" rIns="59055" bIns="59055" numCol="1" anchor="ctr">
                  <a:noAutofit/>
                </a:bodyPr>
                <a:lstStyle/>
                <a:p>
                  <a:pPr defTabSz="1459271">
                    <a:lnSpc>
                      <a:spcPct val="93000"/>
                    </a:lnSpc>
                    <a:defRPr sz="5800" spc="0">
                      <a:solidFill>
                        <a:srgbClr val="000000"/>
                      </a:solidFill>
                      <a:latin typeface="Arial"/>
                      <a:ea typeface="Arial"/>
                      <a:cs typeface="Arial"/>
                      <a:sym typeface="Arial"/>
                    </a:defRPr>
                  </a:pPr>
                  <a:endParaRPr>
                    <a:solidFill>
                      <a:schemeClr val="bg1"/>
                    </a:solidFill>
                  </a:endParaRPr>
                </a:p>
              </p:txBody>
            </p:sp>
            <p:sp>
              <p:nvSpPr>
                <p:cNvPr id="28" name="Form">
                  <a:extLst>
                    <a:ext uri="{FF2B5EF4-FFF2-40B4-BE49-F238E27FC236}">
                      <a16:creationId xmlns:a16="http://schemas.microsoft.com/office/drawing/2014/main" id="{4ECA27C5-EC2B-C265-6F25-7FD2F0B79ACC}"/>
                    </a:ext>
                  </a:extLst>
                </p:cNvPr>
                <p:cNvSpPr/>
                <p:nvPr/>
              </p:nvSpPr>
              <p:spPr>
                <a:xfrm>
                  <a:off x="0" y="674381"/>
                  <a:ext cx="118738" cy="57334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404" y="21600"/>
                      </a:lnTo>
                      <a:cubicBezTo>
                        <a:pt x="1887" y="21600"/>
                        <a:pt x="0" y="21258"/>
                        <a:pt x="0" y="20704"/>
                      </a:cubicBezTo>
                      <a:lnTo>
                        <a:pt x="0" y="896"/>
                      </a:lnTo>
                      <a:cubicBezTo>
                        <a:pt x="0" y="384"/>
                        <a:pt x="1887" y="0"/>
                        <a:pt x="4404" y="0"/>
                      </a:cubicBezTo>
                      <a:lnTo>
                        <a:pt x="21600" y="0"/>
                      </a:lnTo>
                      <a:lnTo>
                        <a:pt x="21600" y="21600"/>
                      </a:lnTo>
                    </a:path>
                  </a:pathLst>
                </a:custGeom>
                <a:solidFill>
                  <a:srgbClr val="FCFCFC"/>
                </a:solidFill>
                <a:ln w="12700" cap="flat">
                  <a:noFill/>
                  <a:miter lim="400000"/>
                </a:ln>
                <a:effectLst/>
              </p:spPr>
              <p:txBody>
                <a:bodyPr wrap="square" lIns="59055" tIns="59055" rIns="59055" bIns="59055" numCol="1" anchor="ctr">
                  <a:noAutofit/>
                </a:bodyPr>
                <a:lstStyle/>
                <a:p>
                  <a:pPr defTabSz="1459271">
                    <a:lnSpc>
                      <a:spcPct val="93000"/>
                    </a:lnSpc>
                    <a:defRPr sz="5800" spc="0">
                      <a:solidFill>
                        <a:srgbClr val="000000"/>
                      </a:solidFill>
                      <a:latin typeface="Arial"/>
                      <a:ea typeface="Arial"/>
                      <a:cs typeface="Arial"/>
                      <a:sym typeface="Arial"/>
                    </a:defRPr>
                  </a:pPr>
                  <a:endParaRPr>
                    <a:solidFill>
                      <a:schemeClr val="bg1"/>
                    </a:solidFill>
                  </a:endParaRPr>
                </a:p>
              </p:txBody>
            </p:sp>
            <p:sp>
              <p:nvSpPr>
                <p:cNvPr id="29" name="Form">
                  <a:extLst>
                    <a:ext uri="{FF2B5EF4-FFF2-40B4-BE49-F238E27FC236}">
                      <a16:creationId xmlns:a16="http://schemas.microsoft.com/office/drawing/2014/main" id="{F2362FAE-E33F-F6E8-96EE-8F9DAC0CF41A}"/>
                    </a:ext>
                  </a:extLst>
                </p:cNvPr>
                <p:cNvSpPr/>
                <p:nvPr/>
              </p:nvSpPr>
              <p:spPr>
                <a:xfrm>
                  <a:off x="0" y="1403712"/>
                  <a:ext cx="98760" cy="55835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5274" y="21600"/>
                      </a:lnTo>
                      <a:cubicBezTo>
                        <a:pt x="2260" y="21600"/>
                        <a:pt x="0" y="21249"/>
                        <a:pt x="0" y="20680"/>
                      </a:cubicBezTo>
                      <a:lnTo>
                        <a:pt x="0" y="920"/>
                      </a:lnTo>
                      <a:cubicBezTo>
                        <a:pt x="0" y="394"/>
                        <a:pt x="2260" y="0"/>
                        <a:pt x="5274" y="0"/>
                      </a:cubicBezTo>
                      <a:lnTo>
                        <a:pt x="21600" y="0"/>
                      </a:lnTo>
                      <a:lnTo>
                        <a:pt x="21600" y="21600"/>
                      </a:lnTo>
                    </a:path>
                  </a:pathLst>
                </a:custGeom>
                <a:solidFill>
                  <a:srgbClr val="FCFCFC"/>
                </a:solidFill>
                <a:ln w="12700" cap="flat">
                  <a:noFill/>
                  <a:miter lim="400000"/>
                </a:ln>
                <a:effectLst/>
              </p:spPr>
              <p:txBody>
                <a:bodyPr wrap="square" lIns="59055" tIns="59055" rIns="59055" bIns="59055" numCol="1" anchor="ctr">
                  <a:noAutofit/>
                </a:bodyPr>
                <a:lstStyle/>
                <a:p>
                  <a:pPr defTabSz="1459271">
                    <a:lnSpc>
                      <a:spcPct val="93000"/>
                    </a:lnSpc>
                    <a:defRPr sz="5800" spc="0">
                      <a:solidFill>
                        <a:srgbClr val="000000"/>
                      </a:solidFill>
                      <a:latin typeface="Arial"/>
                      <a:ea typeface="Arial"/>
                      <a:cs typeface="Arial"/>
                      <a:sym typeface="Arial"/>
                    </a:defRPr>
                  </a:pPr>
                  <a:endParaRPr>
                    <a:solidFill>
                      <a:schemeClr val="bg1"/>
                    </a:solidFill>
                  </a:endParaRPr>
                </a:p>
              </p:txBody>
            </p:sp>
            <p:sp>
              <p:nvSpPr>
                <p:cNvPr id="30" name="Form">
                  <a:extLst>
                    <a:ext uri="{FF2B5EF4-FFF2-40B4-BE49-F238E27FC236}">
                      <a16:creationId xmlns:a16="http://schemas.microsoft.com/office/drawing/2014/main" id="{1909BF9E-E03B-456B-D3BA-E739C9CF352E}"/>
                    </a:ext>
                  </a:extLst>
                </p:cNvPr>
                <p:cNvSpPr/>
                <p:nvPr/>
              </p:nvSpPr>
              <p:spPr>
                <a:xfrm>
                  <a:off x="3958552" y="790882"/>
                  <a:ext cx="83775" cy="991743"/>
                </a:xfrm>
                <a:custGeom>
                  <a:avLst/>
                  <a:gdLst/>
                  <a:ahLst/>
                  <a:cxnLst>
                    <a:cxn ang="0">
                      <a:pos x="wd2" y="hd2"/>
                    </a:cxn>
                    <a:cxn ang="5400000">
                      <a:pos x="wd2" y="hd2"/>
                    </a:cxn>
                    <a:cxn ang="10800000">
                      <a:pos x="wd2" y="hd2"/>
                    </a:cxn>
                    <a:cxn ang="16200000">
                      <a:pos x="wd2" y="hd2"/>
                    </a:cxn>
                  </a:cxnLst>
                  <a:rect l="0" t="0" r="r" b="b"/>
                  <a:pathLst>
                    <a:path w="21600" h="21600" extrusionOk="0">
                      <a:moveTo>
                        <a:pt x="15386" y="21600"/>
                      </a:moveTo>
                      <a:lnTo>
                        <a:pt x="0" y="21600"/>
                      </a:lnTo>
                      <a:lnTo>
                        <a:pt x="0" y="0"/>
                      </a:lnTo>
                      <a:lnTo>
                        <a:pt x="15386" y="0"/>
                      </a:lnTo>
                      <a:cubicBezTo>
                        <a:pt x="19233" y="0"/>
                        <a:pt x="21600" y="372"/>
                        <a:pt x="21600" y="867"/>
                      </a:cubicBezTo>
                      <a:lnTo>
                        <a:pt x="21600" y="20733"/>
                      </a:lnTo>
                      <a:cubicBezTo>
                        <a:pt x="21600" y="21146"/>
                        <a:pt x="18641" y="21600"/>
                        <a:pt x="15386" y="21600"/>
                      </a:cubicBezTo>
                    </a:path>
                  </a:pathLst>
                </a:custGeom>
                <a:solidFill>
                  <a:srgbClr val="FCFCFC"/>
                </a:solidFill>
                <a:ln w="12700" cap="flat">
                  <a:noFill/>
                  <a:miter lim="400000"/>
                </a:ln>
                <a:effectLst/>
              </p:spPr>
              <p:txBody>
                <a:bodyPr wrap="square" lIns="59055" tIns="59055" rIns="59055" bIns="59055" numCol="1" anchor="ctr">
                  <a:noAutofit/>
                </a:bodyPr>
                <a:lstStyle/>
                <a:p>
                  <a:pPr defTabSz="1459271">
                    <a:lnSpc>
                      <a:spcPct val="93000"/>
                    </a:lnSpc>
                    <a:defRPr sz="5800" spc="0">
                      <a:solidFill>
                        <a:srgbClr val="000000"/>
                      </a:solidFill>
                      <a:latin typeface="Arial"/>
                      <a:ea typeface="Arial"/>
                      <a:cs typeface="Arial"/>
                      <a:sym typeface="Arial"/>
                    </a:defRPr>
                  </a:pPr>
                  <a:endParaRPr>
                    <a:solidFill>
                      <a:schemeClr val="bg1"/>
                    </a:solidFill>
                  </a:endParaRPr>
                </a:p>
              </p:txBody>
            </p:sp>
          </p:grpSp>
        </p:grpSp>
        <p:pic>
          <p:nvPicPr>
            <p:cNvPr id="31" name="Picture Placeholder 46" descr="Graphical user interface&#10;&#10;Description automatically generated">
              <a:extLst>
                <a:ext uri="{FF2B5EF4-FFF2-40B4-BE49-F238E27FC236}">
                  <a16:creationId xmlns:a16="http://schemas.microsoft.com/office/drawing/2014/main" id="{F16FDB04-11C0-940F-632D-CC4F744A2089}"/>
                </a:ext>
              </a:extLst>
            </p:cNvPr>
            <p:cNvPicPr>
              <a:picLocks noChangeAspect="1"/>
            </p:cNvPicPr>
            <p:nvPr/>
          </p:nvPicPr>
          <p:blipFill>
            <a:blip r:embed="rId7" cstate="print">
              <a:extLst>
                <a:ext uri="{28A0092B-C50C-407E-A947-70E740481C1C}">
                  <a14:useLocalDpi xmlns:a14="http://schemas.microsoft.com/office/drawing/2010/main" val="0"/>
                </a:ext>
              </a:extLst>
            </a:blip>
            <a:srcRect t="700" b="700"/>
            <a:stretch>
              <a:fillRect/>
            </a:stretch>
          </p:blipFill>
          <p:spPr>
            <a:xfrm>
              <a:off x="10436486" y="3008718"/>
              <a:ext cx="1560429" cy="3330328"/>
            </a:xfrm>
            <a:prstGeom prst="roundRect">
              <a:avLst>
                <a:gd name="adj" fmla="val 12018"/>
              </a:avLst>
            </a:prstGeom>
          </p:spPr>
        </p:pic>
      </p:grpSp>
      <p:grpSp>
        <p:nvGrpSpPr>
          <p:cNvPr id="41" name="Gruppe 40">
            <a:extLst>
              <a:ext uri="{FF2B5EF4-FFF2-40B4-BE49-F238E27FC236}">
                <a16:creationId xmlns:a16="http://schemas.microsoft.com/office/drawing/2014/main" id="{3E6A0CFA-98AB-3F37-FDD8-51C7EF4FBB24}"/>
              </a:ext>
            </a:extLst>
          </p:cNvPr>
          <p:cNvGrpSpPr/>
          <p:nvPr/>
        </p:nvGrpSpPr>
        <p:grpSpPr>
          <a:xfrm>
            <a:off x="9812923" y="2062675"/>
            <a:ext cx="1802987" cy="3637628"/>
            <a:chOff x="10396766" y="3240611"/>
            <a:chExt cx="1219144" cy="2459692"/>
          </a:xfrm>
        </p:grpSpPr>
        <p:grpSp>
          <p:nvGrpSpPr>
            <p:cNvPr id="33" name="Gruppieren">
              <a:extLst>
                <a:ext uri="{FF2B5EF4-FFF2-40B4-BE49-F238E27FC236}">
                  <a16:creationId xmlns:a16="http://schemas.microsoft.com/office/drawing/2014/main" id="{14178A02-0620-4A92-AC67-36D00B2155B6}"/>
                </a:ext>
              </a:extLst>
            </p:cNvPr>
            <p:cNvGrpSpPr/>
            <p:nvPr/>
          </p:nvGrpSpPr>
          <p:grpSpPr>
            <a:xfrm>
              <a:off x="10396766" y="3240611"/>
              <a:ext cx="1219144" cy="2459692"/>
              <a:chOff x="0" y="0"/>
              <a:chExt cx="4042326" cy="8155624"/>
            </a:xfrm>
          </p:grpSpPr>
          <p:sp>
            <p:nvSpPr>
              <p:cNvPr id="34" name="Abgerundetes Rechteck">
                <a:extLst>
                  <a:ext uri="{FF2B5EF4-FFF2-40B4-BE49-F238E27FC236}">
                    <a16:creationId xmlns:a16="http://schemas.microsoft.com/office/drawing/2014/main" id="{8FE7B91A-7E3C-04C5-6781-65D7BDF06627}"/>
                  </a:ext>
                </a:extLst>
              </p:cNvPr>
              <p:cNvSpPr/>
              <p:nvPr/>
            </p:nvSpPr>
            <p:spPr>
              <a:xfrm>
                <a:off x="29728" y="0"/>
                <a:ext cx="3982869" cy="8155625"/>
              </a:xfrm>
              <a:prstGeom prst="roundRect">
                <a:avLst>
                  <a:gd name="adj" fmla="val 14497"/>
                </a:avLst>
              </a:prstGeom>
              <a:solidFill>
                <a:srgbClr val="FCFCFC"/>
              </a:solidFill>
              <a:ln w="12700" cap="flat">
                <a:noFill/>
                <a:miter lim="400000"/>
              </a:ln>
              <a:effectLst>
                <a:outerShdw blurRad="177800" dist="76200" dir="5400000" rotWithShape="0">
                  <a:srgbClr val="000000">
                    <a:alpha val="40000"/>
                  </a:srgbClr>
                </a:outerShdw>
              </a:effectLst>
            </p:spPr>
            <p:txBody>
              <a:bodyPr wrap="square" lIns="50800" tIns="50800" rIns="50800" bIns="50800" numCol="1" anchor="ctr">
                <a:noAutofit/>
              </a:bodyPr>
              <a:lstStyle/>
              <a:p>
                <a:pPr algn="ctr" defTabSz="584200">
                  <a:defRPr sz="2400" spc="0">
                    <a:solidFill>
                      <a:srgbClr val="FFFFFF"/>
                    </a:solidFill>
                    <a:effectLst>
                      <a:outerShdw blurRad="25400" dist="23998" dir="2700000" rotWithShape="0">
                        <a:srgbClr val="000000">
                          <a:alpha val="31034"/>
                        </a:srgbClr>
                      </a:outerShdw>
                    </a:effectLst>
                    <a:latin typeface="Helvetica Light"/>
                    <a:ea typeface="Helvetica Light"/>
                    <a:cs typeface="Helvetica Light"/>
                    <a:sym typeface="Helvetica Light"/>
                  </a:defRPr>
                </a:pPr>
                <a:endParaRPr>
                  <a:solidFill>
                    <a:schemeClr val="bg1"/>
                  </a:solidFill>
                </a:endParaRPr>
              </a:p>
            </p:txBody>
          </p:sp>
          <p:grpSp>
            <p:nvGrpSpPr>
              <p:cNvPr id="35" name="Gruppieren">
                <a:extLst>
                  <a:ext uri="{FF2B5EF4-FFF2-40B4-BE49-F238E27FC236}">
                    <a16:creationId xmlns:a16="http://schemas.microsoft.com/office/drawing/2014/main" id="{BE82977B-B392-4357-3400-7C79C9F93E73}"/>
                  </a:ext>
                </a:extLst>
              </p:cNvPr>
              <p:cNvGrpSpPr/>
              <p:nvPr/>
            </p:nvGrpSpPr>
            <p:grpSpPr>
              <a:xfrm>
                <a:off x="-1" y="1063602"/>
                <a:ext cx="4042328" cy="1962067"/>
                <a:chOff x="0" y="0"/>
                <a:chExt cx="4042326" cy="1962066"/>
              </a:xfrm>
            </p:grpSpPr>
            <p:sp>
              <p:nvSpPr>
                <p:cNvPr id="36" name="Form">
                  <a:extLst>
                    <a:ext uri="{FF2B5EF4-FFF2-40B4-BE49-F238E27FC236}">
                      <a16:creationId xmlns:a16="http://schemas.microsoft.com/office/drawing/2014/main" id="{29843E99-988B-D1B6-DC36-5E579C08F43B}"/>
                    </a:ext>
                  </a:extLst>
                </p:cNvPr>
                <p:cNvSpPr/>
                <p:nvPr/>
              </p:nvSpPr>
              <p:spPr>
                <a:xfrm>
                  <a:off x="0" y="0"/>
                  <a:ext cx="98760" cy="30359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5274" y="21600"/>
                      </a:lnTo>
                      <a:cubicBezTo>
                        <a:pt x="2260" y="21600"/>
                        <a:pt x="0" y="20960"/>
                        <a:pt x="0" y="19920"/>
                      </a:cubicBezTo>
                      <a:lnTo>
                        <a:pt x="0" y="1680"/>
                      </a:lnTo>
                      <a:cubicBezTo>
                        <a:pt x="0" y="640"/>
                        <a:pt x="2260" y="0"/>
                        <a:pt x="5274" y="0"/>
                      </a:cubicBezTo>
                      <a:lnTo>
                        <a:pt x="21600" y="0"/>
                      </a:lnTo>
                      <a:lnTo>
                        <a:pt x="21600" y="21600"/>
                      </a:lnTo>
                    </a:path>
                  </a:pathLst>
                </a:custGeom>
                <a:solidFill>
                  <a:srgbClr val="FCFCFC"/>
                </a:solidFill>
                <a:ln w="12700" cap="flat">
                  <a:noFill/>
                  <a:miter lim="400000"/>
                </a:ln>
                <a:effectLst/>
              </p:spPr>
              <p:txBody>
                <a:bodyPr wrap="square" lIns="59055" tIns="59055" rIns="59055" bIns="59055" numCol="1" anchor="ctr">
                  <a:noAutofit/>
                </a:bodyPr>
                <a:lstStyle/>
                <a:p>
                  <a:pPr defTabSz="1459271">
                    <a:lnSpc>
                      <a:spcPct val="93000"/>
                    </a:lnSpc>
                    <a:defRPr sz="5800" spc="0">
                      <a:solidFill>
                        <a:srgbClr val="000000"/>
                      </a:solidFill>
                      <a:latin typeface="Arial"/>
                      <a:ea typeface="Arial"/>
                      <a:cs typeface="Arial"/>
                      <a:sym typeface="Arial"/>
                    </a:defRPr>
                  </a:pPr>
                  <a:endParaRPr>
                    <a:solidFill>
                      <a:schemeClr val="bg1"/>
                    </a:solidFill>
                  </a:endParaRPr>
                </a:p>
              </p:txBody>
            </p:sp>
            <p:sp>
              <p:nvSpPr>
                <p:cNvPr id="37" name="Form">
                  <a:extLst>
                    <a:ext uri="{FF2B5EF4-FFF2-40B4-BE49-F238E27FC236}">
                      <a16:creationId xmlns:a16="http://schemas.microsoft.com/office/drawing/2014/main" id="{50206FFE-BAB1-29A9-EBFF-2BF9BAA7886B}"/>
                    </a:ext>
                  </a:extLst>
                </p:cNvPr>
                <p:cNvSpPr/>
                <p:nvPr/>
              </p:nvSpPr>
              <p:spPr>
                <a:xfrm>
                  <a:off x="0" y="674381"/>
                  <a:ext cx="118738" cy="57334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404" y="21600"/>
                      </a:lnTo>
                      <a:cubicBezTo>
                        <a:pt x="1887" y="21600"/>
                        <a:pt x="0" y="21258"/>
                        <a:pt x="0" y="20704"/>
                      </a:cubicBezTo>
                      <a:lnTo>
                        <a:pt x="0" y="896"/>
                      </a:lnTo>
                      <a:cubicBezTo>
                        <a:pt x="0" y="384"/>
                        <a:pt x="1887" y="0"/>
                        <a:pt x="4404" y="0"/>
                      </a:cubicBezTo>
                      <a:lnTo>
                        <a:pt x="21600" y="0"/>
                      </a:lnTo>
                      <a:lnTo>
                        <a:pt x="21600" y="21600"/>
                      </a:lnTo>
                    </a:path>
                  </a:pathLst>
                </a:custGeom>
                <a:solidFill>
                  <a:srgbClr val="FCFCFC"/>
                </a:solidFill>
                <a:ln w="12700" cap="flat">
                  <a:noFill/>
                  <a:miter lim="400000"/>
                </a:ln>
                <a:effectLst/>
              </p:spPr>
              <p:txBody>
                <a:bodyPr wrap="square" lIns="59055" tIns="59055" rIns="59055" bIns="59055" numCol="1" anchor="ctr">
                  <a:noAutofit/>
                </a:bodyPr>
                <a:lstStyle/>
                <a:p>
                  <a:pPr defTabSz="1459271">
                    <a:lnSpc>
                      <a:spcPct val="93000"/>
                    </a:lnSpc>
                    <a:defRPr sz="5800" spc="0">
                      <a:solidFill>
                        <a:srgbClr val="000000"/>
                      </a:solidFill>
                      <a:latin typeface="Arial"/>
                      <a:ea typeface="Arial"/>
                      <a:cs typeface="Arial"/>
                      <a:sym typeface="Arial"/>
                    </a:defRPr>
                  </a:pPr>
                  <a:endParaRPr>
                    <a:solidFill>
                      <a:schemeClr val="bg1"/>
                    </a:solidFill>
                  </a:endParaRPr>
                </a:p>
              </p:txBody>
            </p:sp>
            <p:sp>
              <p:nvSpPr>
                <p:cNvPr id="38" name="Form">
                  <a:extLst>
                    <a:ext uri="{FF2B5EF4-FFF2-40B4-BE49-F238E27FC236}">
                      <a16:creationId xmlns:a16="http://schemas.microsoft.com/office/drawing/2014/main" id="{CBFF3E5E-25DF-65A3-BC1A-118B02FE55E1}"/>
                    </a:ext>
                  </a:extLst>
                </p:cNvPr>
                <p:cNvSpPr/>
                <p:nvPr/>
              </p:nvSpPr>
              <p:spPr>
                <a:xfrm>
                  <a:off x="0" y="1403712"/>
                  <a:ext cx="98760" cy="55835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5274" y="21600"/>
                      </a:lnTo>
                      <a:cubicBezTo>
                        <a:pt x="2260" y="21600"/>
                        <a:pt x="0" y="21249"/>
                        <a:pt x="0" y="20680"/>
                      </a:cubicBezTo>
                      <a:lnTo>
                        <a:pt x="0" y="920"/>
                      </a:lnTo>
                      <a:cubicBezTo>
                        <a:pt x="0" y="394"/>
                        <a:pt x="2260" y="0"/>
                        <a:pt x="5274" y="0"/>
                      </a:cubicBezTo>
                      <a:lnTo>
                        <a:pt x="21600" y="0"/>
                      </a:lnTo>
                      <a:lnTo>
                        <a:pt x="21600" y="21600"/>
                      </a:lnTo>
                    </a:path>
                  </a:pathLst>
                </a:custGeom>
                <a:solidFill>
                  <a:srgbClr val="FCFCFC"/>
                </a:solidFill>
                <a:ln w="12700" cap="flat">
                  <a:noFill/>
                  <a:miter lim="400000"/>
                </a:ln>
                <a:effectLst/>
              </p:spPr>
              <p:txBody>
                <a:bodyPr wrap="square" lIns="59055" tIns="59055" rIns="59055" bIns="59055" numCol="1" anchor="ctr">
                  <a:noAutofit/>
                </a:bodyPr>
                <a:lstStyle/>
                <a:p>
                  <a:pPr defTabSz="1459271">
                    <a:lnSpc>
                      <a:spcPct val="93000"/>
                    </a:lnSpc>
                    <a:defRPr sz="5800" spc="0">
                      <a:solidFill>
                        <a:srgbClr val="000000"/>
                      </a:solidFill>
                      <a:latin typeface="Arial"/>
                      <a:ea typeface="Arial"/>
                      <a:cs typeface="Arial"/>
                      <a:sym typeface="Arial"/>
                    </a:defRPr>
                  </a:pPr>
                  <a:endParaRPr>
                    <a:solidFill>
                      <a:schemeClr val="bg1"/>
                    </a:solidFill>
                  </a:endParaRPr>
                </a:p>
              </p:txBody>
            </p:sp>
            <p:sp>
              <p:nvSpPr>
                <p:cNvPr id="39" name="Form">
                  <a:extLst>
                    <a:ext uri="{FF2B5EF4-FFF2-40B4-BE49-F238E27FC236}">
                      <a16:creationId xmlns:a16="http://schemas.microsoft.com/office/drawing/2014/main" id="{124119DB-9131-8F56-52B4-412B4EA06B23}"/>
                    </a:ext>
                  </a:extLst>
                </p:cNvPr>
                <p:cNvSpPr/>
                <p:nvPr/>
              </p:nvSpPr>
              <p:spPr>
                <a:xfrm>
                  <a:off x="3958552" y="790882"/>
                  <a:ext cx="83775" cy="991743"/>
                </a:xfrm>
                <a:custGeom>
                  <a:avLst/>
                  <a:gdLst/>
                  <a:ahLst/>
                  <a:cxnLst>
                    <a:cxn ang="0">
                      <a:pos x="wd2" y="hd2"/>
                    </a:cxn>
                    <a:cxn ang="5400000">
                      <a:pos x="wd2" y="hd2"/>
                    </a:cxn>
                    <a:cxn ang="10800000">
                      <a:pos x="wd2" y="hd2"/>
                    </a:cxn>
                    <a:cxn ang="16200000">
                      <a:pos x="wd2" y="hd2"/>
                    </a:cxn>
                  </a:cxnLst>
                  <a:rect l="0" t="0" r="r" b="b"/>
                  <a:pathLst>
                    <a:path w="21600" h="21600" extrusionOk="0">
                      <a:moveTo>
                        <a:pt x="15386" y="21600"/>
                      </a:moveTo>
                      <a:lnTo>
                        <a:pt x="0" y="21600"/>
                      </a:lnTo>
                      <a:lnTo>
                        <a:pt x="0" y="0"/>
                      </a:lnTo>
                      <a:lnTo>
                        <a:pt x="15386" y="0"/>
                      </a:lnTo>
                      <a:cubicBezTo>
                        <a:pt x="19233" y="0"/>
                        <a:pt x="21600" y="372"/>
                        <a:pt x="21600" y="867"/>
                      </a:cubicBezTo>
                      <a:lnTo>
                        <a:pt x="21600" y="20733"/>
                      </a:lnTo>
                      <a:cubicBezTo>
                        <a:pt x="21600" y="21146"/>
                        <a:pt x="18641" y="21600"/>
                        <a:pt x="15386" y="21600"/>
                      </a:cubicBezTo>
                    </a:path>
                  </a:pathLst>
                </a:custGeom>
                <a:solidFill>
                  <a:srgbClr val="FCFCFC"/>
                </a:solidFill>
                <a:ln w="12700" cap="flat">
                  <a:noFill/>
                  <a:miter lim="400000"/>
                </a:ln>
                <a:effectLst/>
              </p:spPr>
              <p:txBody>
                <a:bodyPr wrap="square" lIns="59055" tIns="59055" rIns="59055" bIns="59055" numCol="1" anchor="ctr">
                  <a:noAutofit/>
                </a:bodyPr>
                <a:lstStyle/>
                <a:p>
                  <a:pPr defTabSz="1459271">
                    <a:lnSpc>
                      <a:spcPct val="93000"/>
                    </a:lnSpc>
                    <a:defRPr sz="5800" spc="0">
                      <a:solidFill>
                        <a:srgbClr val="000000"/>
                      </a:solidFill>
                      <a:latin typeface="Arial"/>
                      <a:ea typeface="Arial"/>
                      <a:cs typeface="Arial"/>
                      <a:sym typeface="Arial"/>
                    </a:defRPr>
                  </a:pPr>
                  <a:endParaRPr>
                    <a:solidFill>
                      <a:schemeClr val="bg1"/>
                    </a:solidFill>
                  </a:endParaRPr>
                </a:p>
              </p:txBody>
            </p:sp>
          </p:grpSp>
        </p:grpSp>
        <p:pic>
          <p:nvPicPr>
            <p:cNvPr id="40" name="Picture Placeholder 44" descr="Graphical user interface, application&#10;&#10;Description automatically generated">
              <a:extLst>
                <a:ext uri="{FF2B5EF4-FFF2-40B4-BE49-F238E27FC236}">
                  <a16:creationId xmlns:a16="http://schemas.microsoft.com/office/drawing/2014/main" id="{C79D1597-342F-4C20-0A7F-10CFC663EADA}"/>
                </a:ext>
              </a:extLst>
            </p:cNvPr>
            <p:cNvPicPr>
              <a:picLocks noChangeAspect="1"/>
            </p:cNvPicPr>
            <p:nvPr/>
          </p:nvPicPr>
          <p:blipFill>
            <a:blip r:embed="rId8" cstate="print">
              <a:extLst>
                <a:ext uri="{28A0092B-C50C-407E-A947-70E740481C1C}">
                  <a14:useLocalDpi xmlns:a14="http://schemas.microsoft.com/office/drawing/2010/main" val="0"/>
                </a:ext>
              </a:extLst>
            </a:blip>
            <a:srcRect t="679" b="679"/>
            <a:stretch>
              <a:fillRect/>
            </a:stretch>
          </p:blipFill>
          <p:spPr>
            <a:xfrm>
              <a:off x="10447344" y="3279037"/>
              <a:ext cx="1116483" cy="2382840"/>
            </a:xfrm>
            <a:prstGeom prst="roundRect">
              <a:avLst>
                <a:gd name="adj" fmla="val 12018"/>
              </a:avLst>
            </a:prstGeom>
          </p:spPr>
        </p:pic>
      </p:grpSp>
      <p:sp>
        <p:nvSpPr>
          <p:cNvPr id="42" name="Rektangel 41">
            <a:hlinkClick r:id="rId9" action="ppaction://hlinksldjump"/>
            <a:extLst>
              <a:ext uri="{FF2B5EF4-FFF2-40B4-BE49-F238E27FC236}">
                <a16:creationId xmlns:a16="http://schemas.microsoft.com/office/drawing/2014/main" id="{81DF01E1-98AE-01E1-1651-0110360FF1A2}"/>
              </a:ext>
            </a:extLst>
          </p:cNvPr>
          <p:cNvSpPr/>
          <p:nvPr/>
        </p:nvSpPr>
        <p:spPr>
          <a:xfrm>
            <a:off x="91086" y="1794158"/>
            <a:ext cx="918714" cy="338554"/>
          </a:xfrm>
          <a:prstGeom prst="rect">
            <a:avLst/>
          </a:prstGeom>
          <a:noFill/>
        </p:spPr>
        <p:txBody>
          <a:bodyPr wrap="none" lIns="91440" tIns="45720" rIns="91440" bIns="45720">
            <a:spAutoFit/>
          </a:bodyPr>
          <a:lstStyle/>
          <a:p>
            <a:pPr algn="ct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Products</a:t>
            </a:r>
          </a:p>
        </p:txBody>
      </p:sp>
      <p:sp>
        <p:nvSpPr>
          <p:cNvPr id="44" name="Rektangel 43">
            <a:hlinkClick r:id="rId10" action="ppaction://hlinksldjump"/>
            <a:extLst>
              <a:ext uri="{FF2B5EF4-FFF2-40B4-BE49-F238E27FC236}">
                <a16:creationId xmlns:a16="http://schemas.microsoft.com/office/drawing/2014/main" id="{B87E7F7E-33F5-A967-D3A8-3BE3299D41A2}"/>
              </a:ext>
            </a:extLst>
          </p:cNvPr>
          <p:cNvSpPr/>
          <p:nvPr/>
        </p:nvSpPr>
        <p:spPr>
          <a:xfrm>
            <a:off x="239768" y="6496218"/>
            <a:ext cx="635110" cy="215444"/>
          </a:xfrm>
          <a:prstGeom prst="rect">
            <a:avLst/>
          </a:prstGeom>
          <a:noFill/>
        </p:spPr>
        <p:txBody>
          <a:bodyPr wrap="none" lIns="91440" tIns="45720" rIns="91440" bIns="45720">
            <a:spAutoFit/>
          </a:bodyPr>
          <a:lstStyle/>
          <a:p>
            <a:pPr algn="ctr"/>
            <a:r>
              <a:rPr lang="da-DK" sz="8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Front page</a:t>
            </a:r>
          </a:p>
        </p:txBody>
      </p:sp>
    </p:spTree>
    <p:extLst>
      <p:ext uri="{BB962C8B-B14F-4D97-AF65-F5344CB8AC3E}">
        <p14:creationId xmlns:p14="http://schemas.microsoft.com/office/powerpoint/2010/main" val="238253735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15936322-FDC4-A1DD-0A72-3F2F0DD37FEA}"/>
              </a:ext>
            </a:extLst>
          </p:cNvPr>
          <p:cNvSpPr>
            <a:spLocks noGrp="1" noRot="1" noMove="1" noResize="1" noEditPoints="1" noAdjustHandles="1" noChangeArrowheads="1" noChangeShapeType="1"/>
          </p:cNvSpPr>
          <p:nvPr/>
        </p:nvSpPr>
        <p:spPr>
          <a:xfrm>
            <a:off x="0" y="0"/>
            <a:ext cx="12192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6" name="Rektangel 5">
            <a:extLst>
              <a:ext uri="{FF2B5EF4-FFF2-40B4-BE49-F238E27FC236}">
                <a16:creationId xmlns:a16="http://schemas.microsoft.com/office/drawing/2014/main" id="{F3EEA189-DCDB-C29A-C733-68DBBC538B3C}"/>
              </a:ext>
            </a:extLst>
          </p:cNvPr>
          <p:cNvSpPr/>
          <p:nvPr/>
        </p:nvSpPr>
        <p:spPr>
          <a:xfrm>
            <a:off x="5589718" y="473281"/>
            <a:ext cx="1652825" cy="584775"/>
          </a:xfrm>
          <a:prstGeom prst="rect">
            <a:avLst/>
          </a:prstGeom>
          <a:noFill/>
        </p:spPr>
        <p:txBody>
          <a:bodyPr wrap="none" lIns="91440" tIns="45720" rIns="91440" bIns="45720">
            <a:spAutoFit/>
          </a:bodyPr>
          <a:lstStyle/>
          <a:p>
            <a:pPr algn="ctr"/>
            <a:r>
              <a:rPr lang="da-DK" sz="32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Products</a:t>
            </a:r>
          </a:p>
        </p:txBody>
      </p:sp>
      <p:pic>
        <p:nvPicPr>
          <p:cNvPr id="7" name="Billede 6" descr="Et billede, der indeholder Font/skrifttype, Grafik, logo, symbol&#10;&#10;Automatisk genereret beskrivelse">
            <a:extLst>
              <a:ext uri="{FF2B5EF4-FFF2-40B4-BE49-F238E27FC236}">
                <a16:creationId xmlns:a16="http://schemas.microsoft.com/office/drawing/2014/main" id="{76EBB35F-06D5-3D97-A9D3-FDCBF1A971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1853" y="6388085"/>
            <a:ext cx="1560431" cy="277410"/>
          </a:xfrm>
          <a:prstGeom prst="rect">
            <a:avLst/>
          </a:prstGeom>
        </p:spPr>
      </p:pic>
      <p:sp>
        <p:nvSpPr>
          <p:cNvPr id="8" name="Rektangel 7">
            <a:extLst>
              <a:ext uri="{FF2B5EF4-FFF2-40B4-BE49-F238E27FC236}">
                <a16:creationId xmlns:a16="http://schemas.microsoft.com/office/drawing/2014/main" id="{251CB068-6A08-9F18-4614-CB948FE1ED94}"/>
              </a:ext>
            </a:extLst>
          </p:cNvPr>
          <p:cNvSpPr/>
          <p:nvPr/>
        </p:nvSpPr>
        <p:spPr>
          <a:xfrm>
            <a:off x="9739563" y="-4872798"/>
            <a:ext cx="2189748" cy="3726646"/>
          </a:xfrm>
          <a:prstGeom prst="rect">
            <a:avLst/>
          </a:prstGeom>
          <a:solidFill>
            <a:srgbClr val="5271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9" name="Ellipse 8">
            <a:extLst>
              <a:ext uri="{FF2B5EF4-FFF2-40B4-BE49-F238E27FC236}">
                <a16:creationId xmlns:a16="http://schemas.microsoft.com/office/drawing/2014/main" id="{B86D9FD8-CF29-FADA-DA1A-32E76413188A}"/>
              </a:ext>
            </a:extLst>
          </p:cNvPr>
          <p:cNvSpPr/>
          <p:nvPr/>
        </p:nvSpPr>
        <p:spPr>
          <a:xfrm>
            <a:off x="9739563" y="-2187776"/>
            <a:ext cx="2189748" cy="1959264"/>
          </a:xfrm>
          <a:prstGeom prst="ellipse">
            <a:avLst/>
          </a:prstGeom>
          <a:solidFill>
            <a:srgbClr val="5271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10" name="Ellipse 9">
            <a:extLst>
              <a:ext uri="{FF2B5EF4-FFF2-40B4-BE49-F238E27FC236}">
                <a16:creationId xmlns:a16="http://schemas.microsoft.com/office/drawing/2014/main" id="{303365AF-4253-3F12-5E6A-1E4D524559C0}"/>
              </a:ext>
            </a:extLst>
          </p:cNvPr>
          <p:cNvSpPr/>
          <p:nvPr/>
        </p:nvSpPr>
        <p:spPr>
          <a:xfrm>
            <a:off x="8019136" y="-4351345"/>
            <a:ext cx="3589057" cy="3589057"/>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pic>
        <p:nvPicPr>
          <p:cNvPr id="11" name="Billede 10" descr="Et billede, der indeholder tekst, Mobiltelefon, gadget, Mobilenhed&#10;&#10;Automatisk genereret beskrivelse">
            <a:extLst>
              <a:ext uri="{FF2B5EF4-FFF2-40B4-BE49-F238E27FC236}">
                <a16:creationId xmlns:a16="http://schemas.microsoft.com/office/drawing/2014/main" id="{72DF02CF-661D-D39D-9892-55B3435B31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0143" y="-4888333"/>
            <a:ext cx="3532604" cy="4996610"/>
          </a:xfrm>
          <a:prstGeom prst="rect">
            <a:avLst/>
          </a:prstGeom>
        </p:spPr>
      </p:pic>
      <p:sp>
        <p:nvSpPr>
          <p:cNvPr id="14" name="Rektangel 13">
            <a:extLst>
              <a:ext uri="{FF2B5EF4-FFF2-40B4-BE49-F238E27FC236}">
                <a16:creationId xmlns:a16="http://schemas.microsoft.com/office/drawing/2014/main" id="{4EB6922B-BBFB-918C-6C17-1D134F1D2DD6}"/>
              </a:ext>
            </a:extLst>
          </p:cNvPr>
          <p:cNvSpPr>
            <a:spLocks noGrp="1" noRot="1" noMove="1" noResize="1" noEditPoints="1" noAdjustHandles="1" noChangeArrowheads="1" noChangeShapeType="1"/>
          </p:cNvSpPr>
          <p:nvPr/>
        </p:nvSpPr>
        <p:spPr>
          <a:xfrm>
            <a:off x="0" y="0"/>
            <a:ext cx="1100889" cy="6918158"/>
          </a:xfrm>
          <a:prstGeom prst="rect">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15" name="Ellipse 14">
            <a:extLst>
              <a:ext uri="{FF2B5EF4-FFF2-40B4-BE49-F238E27FC236}">
                <a16:creationId xmlns:a16="http://schemas.microsoft.com/office/drawing/2014/main" id="{1F7C0B2C-29E6-E832-4EB3-24A78B7ADB10}"/>
              </a:ext>
            </a:extLst>
          </p:cNvPr>
          <p:cNvSpPr/>
          <p:nvPr/>
        </p:nvSpPr>
        <p:spPr>
          <a:xfrm>
            <a:off x="572319" y="1461273"/>
            <a:ext cx="1057140" cy="1057140"/>
          </a:xfrm>
          <a:prstGeom prst="ellipse">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cs typeface="Posterama" panose="020B0504020200020000" pitchFamily="34" charset="0"/>
            </a:endParaRPr>
          </a:p>
        </p:txBody>
      </p:sp>
      <p:sp>
        <p:nvSpPr>
          <p:cNvPr id="16" name="Rektangel 15">
            <a:hlinkClick r:id="rId4" action="ppaction://hlinksldjump"/>
            <a:extLst>
              <a:ext uri="{FF2B5EF4-FFF2-40B4-BE49-F238E27FC236}">
                <a16:creationId xmlns:a16="http://schemas.microsoft.com/office/drawing/2014/main" id="{D81E9A15-2F55-A046-7E81-B500694FA577}"/>
              </a:ext>
            </a:extLst>
          </p:cNvPr>
          <p:cNvSpPr/>
          <p:nvPr/>
        </p:nvSpPr>
        <p:spPr>
          <a:xfrm>
            <a:off x="122748" y="506891"/>
            <a:ext cx="873957" cy="584775"/>
          </a:xfrm>
          <a:prstGeom prst="rect">
            <a:avLst/>
          </a:prstGeom>
          <a:noFill/>
        </p:spPr>
        <p:txBody>
          <a:bodyPr wrap="none" lIns="91440" tIns="45720" rIns="91440" bIns="45720">
            <a:spAutoFit/>
          </a:bodyPr>
          <a:lstStyle/>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About</a:t>
            </a: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 </a:t>
            </a:r>
          </a:p>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MyDesk</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0" name="Rektangel 19">
            <a:extLst>
              <a:ext uri="{FF2B5EF4-FFF2-40B4-BE49-F238E27FC236}">
                <a16:creationId xmlns:a16="http://schemas.microsoft.com/office/drawing/2014/main" id="{38C86342-F705-77E3-8C7C-B0BC91ACDDBC}"/>
              </a:ext>
            </a:extLst>
          </p:cNvPr>
          <p:cNvSpPr/>
          <p:nvPr/>
        </p:nvSpPr>
        <p:spPr>
          <a:xfrm>
            <a:off x="3034691" y="810090"/>
            <a:ext cx="6762877" cy="954107"/>
          </a:xfrm>
          <a:prstGeom prst="rect">
            <a:avLst/>
          </a:prstGeom>
          <a:noFill/>
        </p:spPr>
        <p:txBody>
          <a:bodyPr wrap="square" lIns="91440" tIns="45720" rIns="91440" bIns="45720">
            <a:spAutoFit/>
          </a:bodyPr>
          <a:lstStyle/>
          <a:p>
            <a:pPr algn="ctr"/>
            <a:br>
              <a:rPr lang="en-US" sz="1400" dirty="0">
                <a:solidFill>
                  <a:schemeClr val="bg1"/>
                </a:solidFill>
              </a:rPr>
            </a:br>
            <a:r>
              <a:rPr lang="en-US" sz="1400" b="0" i="0" dirty="0">
                <a:solidFill>
                  <a:schemeClr val="bg1"/>
                </a:solidFill>
                <a:effectLst/>
              </a:rPr>
              <a:t>Introducing </a:t>
            </a:r>
            <a:r>
              <a:rPr lang="en-US" sz="1400" b="0" i="0" dirty="0" err="1">
                <a:solidFill>
                  <a:schemeClr val="bg1"/>
                </a:solidFill>
                <a:effectLst/>
              </a:rPr>
              <a:t>MyDesk</a:t>
            </a:r>
            <a:r>
              <a:rPr lang="en-US" sz="1400" b="0" i="0" dirty="0">
                <a:solidFill>
                  <a:schemeClr val="bg1"/>
                </a:solidFill>
                <a:effectLst/>
              </a:rPr>
              <a:t>, your comprehensive solution for seamless office management. Our suite of products is designed to elevate your workplace experience, ensuring efficiency, collaboration, and a streamlined workflow.</a:t>
            </a:r>
            <a:endParaRPr lang="da-DK"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1" name="Rektangel 20">
            <a:hlinkClick r:id="rId5" action="ppaction://hlinksldjump"/>
            <a:extLst>
              <a:ext uri="{FF2B5EF4-FFF2-40B4-BE49-F238E27FC236}">
                <a16:creationId xmlns:a16="http://schemas.microsoft.com/office/drawing/2014/main" id="{CD7D9D5B-18EA-72DD-72AE-657A2D7B05D4}"/>
              </a:ext>
            </a:extLst>
          </p:cNvPr>
          <p:cNvSpPr/>
          <p:nvPr/>
        </p:nvSpPr>
        <p:spPr>
          <a:xfrm>
            <a:off x="15587" y="2893646"/>
            <a:ext cx="1069716" cy="338554"/>
          </a:xfrm>
          <a:prstGeom prst="rect">
            <a:avLst/>
          </a:prstGeom>
          <a:noFill/>
        </p:spPr>
        <p:txBody>
          <a:bodyPr wrap="none" lIns="91440" tIns="45720" rIns="91440" bIns="45720">
            <a:spAutoFit/>
          </a:bodyPr>
          <a:lstStyle/>
          <a:p>
            <a:pPr algn="ctr"/>
            <a:r>
              <a:rPr lang="da-DK" sz="1600" dirty="0">
                <a:ln w="0"/>
                <a:solidFill>
                  <a:schemeClr val="bg1"/>
                </a:solidFill>
                <a:effectLst>
                  <a:outerShdw blurRad="38100" dist="19050" dir="2700000" algn="tl" rotWithShape="0">
                    <a:schemeClr val="dk1">
                      <a:alpha val="40000"/>
                    </a:schemeClr>
                  </a:outerShdw>
                </a:effectLst>
                <a:cs typeface="Posterama" panose="020B0504020200020000" pitchFamily="34" charset="0"/>
              </a:rPr>
              <a:t>Customers</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42" name="Rektangel 41">
            <a:extLst>
              <a:ext uri="{FF2B5EF4-FFF2-40B4-BE49-F238E27FC236}">
                <a16:creationId xmlns:a16="http://schemas.microsoft.com/office/drawing/2014/main" id="{81DF01E1-98AE-01E1-1651-0110360FF1A2}"/>
              </a:ext>
            </a:extLst>
          </p:cNvPr>
          <p:cNvSpPr/>
          <p:nvPr/>
        </p:nvSpPr>
        <p:spPr>
          <a:xfrm>
            <a:off x="569767" y="1794158"/>
            <a:ext cx="918714" cy="338554"/>
          </a:xfrm>
          <a:prstGeom prst="rect">
            <a:avLst/>
          </a:prstGeom>
          <a:noFill/>
        </p:spPr>
        <p:txBody>
          <a:bodyPr wrap="none" lIns="91440" tIns="45720" rIns="91440" bIns="45720">
            <a:spAutoFit/>
          </a:bodyPr>
          <a:lstStyle/>
          <a:p>
            <a:pPr algn="ct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Products</a:t>
            </a:r>
          </a:p>
        </p:txBody>
      </p:sp>
      <p:sp>
        <p:nvSpPr>
          <p:cNvPr id="45" name="Rektangel: afrundede hjørner 44">
            <a:hlinkClick r:id="rId6"/>
            <a:extLst>
              <a:ext uri="{FF2B5EF4-FFF2-40B4-BE49-F238E27FC236}">
                <a16:creationId xmlns:a16="http://schemas.microsoft.com/office/drawing/2014/main" id="{CE7C5963-FCA3-4403-5D3A-6CAE7E40D495}"/>
              </a:ext>
            </a:extLst>
          </p:cNvPr>
          <p:cNvSpPr/>
          <p:nvPr/>
        </p:nvSpPr>
        <p:spPr>
          <a:xfrm>
            <a:off x="2254421" y="2266709"/>
            <a:ext cx="1546502" cy="1215108"/>
          </a:xfrm>
          <a:prstGeom prst="round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6" name="Rektangel: afrundede hjørner 45">
            <a:hlinkClick r:id="rId8"/>
            <a:extLst>
              <a:ext uri="{FF2B5EF4-FFF2-40B4-BE49-F238E27FC236}">
                <a16:creationId xmlns:a16="http://schemas.microsoft.com/office/drawing/2014/main" id="{94941810-85B4-A826-E2A6-591B621B7C0E}"/>
              </a:ext>
            </a:extLst>
          </p:cNvPr>
          <p:cNvSpPr/>
          <p:nvPr/>
        </p:nvSpPr>
        <p:spPr>
          <a:xfrm>
            <a:off x="3940521" y="2266709"/>
            <a:ext cx="1546502" cy="1215108"/>
          </a:xfrm>
          <a:prstGeom prst="roundRect">
            <a:avLst/>
          </a:prstGeom>
          <a:blipFill dpi="0" rotWithShape="1">
            <a:blip r:embed="rId9">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7" name="Rektangel: afrundede hjørner 46">
            <a:hlinkClick r:id="rId10"/>
            <a:extLst>
              <a:ext uri="{FF2B5EF4-FFF2-40B4-BE49-F238E27FC236}">
                <a16:creationId xmlns:a16="http://schemas.microsoft.com/office/drawing/2014/main" id="{38BCF057-53CE-B1E7-180E-061D19DBACA9}"/>
              </a:ext>
            </a:extLst>
          </p:cNvPr>
          <p:cNvSpPr/>
          <p:nvPr/>
        </p:nvSpPr>
        <p:spPr>
          <a:xfrm>
            <a:off x="5625691" y="2266709"/>
            <a:ext cx="1546502" cy="1215108"/>
          </a:xfrm>
          <a:prstGeom prst="roundRect">
            <a:avLst/>
          </a:prstGeom>
          <a:blipFill dpi="0" rotWithShape="1">
            <a:blip r:embed="rId11">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48" name="Rektangel: afrundede hjørner 47">
            <a:hlinkClick r:id="rId12"/>
            <a:extLst>
              <a:ext uri="{FF2B5EF4-FFF2-40B4-BE49-F238E27FC236}">
                <a16:creationId xmlns:a16="http://schemas.microsoft.com/office/drawing/2014/main" id="{C7315A54-E98D-F79D-67E8-3202F345B6C3}"/>
              </a:ext>
            </a:extLst>
          </p:cNvPr>
          <p:cNvSpPr/>
          <p:nvPr/>
        </p:nvSpPr>
        <p:spPr>
          <a:xfrm>
            <a:off x="2245216" y="3595095"/>
            <a:ext cx="1546502" cy="1215108"/>
          </a:xfrm>
          <a:prstGeom prst="roundRect">
            <a:avLst/>
          </a:prstGeom>
          <a:blipFill dpi="0" rotWithShape="1">
            <a:blip r:embed="rId1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49" name="Rektangel: afrundede hjørner 48">
            <a:hlinkClick r:id="rId14"/>
            <a:extLst>
              <a:ext uri="{FF2B5EF4-FFF2-40B4-BE49-F238E27FC236}">
                <a16:creationId xmlns:a16="http://schemas.microsoft.com/office/drawing/2014/main" id="{0A9F0C68-8E3D-9456-7745-0C5436B74516}"/>
              </a:ext>
            </a:extLst>
          </p:cNvPr>
          <p:cNvSpPr/>
          <p:nvPr/>
        </p:nvSpPr>
        <p:spPr>
          <a:xfrm>
            <a:off x="3931316" y="3595095"/>
            <a:ext cx="1546502" cy="1215108"/>
          </a:xfrm>
          <a:prstGeom prst="roundRect">
            <a:avLst/>
          </a:prstGeom>
          <a:blipFill dpi="0" rotWithShape="1">
            <a:blip r:embed="rId15">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0" name="Rektangel: afrundede hjørner 49">
            <a:hlinkClick r:id="rId16"/>
            <a:extLst>
              <a:ext uri="{FF2B5EF4-FFF2-40B4-BE49-F238E27FC236}">
                <a16:creationId xmlns:a16="http://schemas.microsoft.com/office/drawing/2014/main" id="{AB81A078-95C6-102A-3ADC-496C4054B88C}"/>
              </a:ext>
            </a:extLst>
          </p:cNvPr>
          <p:cNvSpPr/>
          <p:nvPr/>
        </p:nvSpPr>
        <p:spPr>
          <a:xfrm>
            <a:off x="5616486" y="3595095"/>
            <a:ext cx="1546502" cy="1215108"/>
          </a:xfrm>
          <a:prstGeom prst="roundRect">
            <a:avLst/>
          </a:prstGeom>
          <a:blipFill dpi="0" rotWithShape="1">
            <a:blip r:embed="rId17">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51" name="Rektangel: afrundede hjørner 50">
            <a:hlinkClick r:id="rId18"/>
            <a:extLst>
              <a:ext uri="{FF2B5EF4-FFF2-40B4-BE49-F238E27FC236}">
                <a16:creationId xmlns:a16="http://schemas.microsoft.com/office/drawing/2014/main" id="{DBE5462E-F4E3-F384-183A-491854054AD1}"/>
              </a:ext>
            </a:extLst>
          </p:cNvPr>
          <p:cNvSpPr/>
          <p:nvPr/>
        </p:nvSpPr>
        <p:spPr>
          <a:xfrm>
            <a:off x="2254421" y="4924276"/>
            <a:ext cx="1546502" cy="1215108"/>
          </a:xfrm>
          <a:prstGeom prst="roundRect">
            <a:avLst/>
          </a:prstGeom>
          <a:blipFill dpi="0" rotWithShape="1">
            <a:blip r:embed="rId19">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52" name="Rektangel: afrundede hjørner 51">
            <a:hlinkClick r:id="rId20"/>
            <a:extLst>
              <a:ext uri="{FF2B5EF4-FFF2-40B4-BE49-F238E27FC236}">
                <a16:creationId xmlns:a16="http://schemas.microsoft.com/office/drawing/2014/main" id="{064290F4-8940-4547-1AFD-A8C2A958B1D9}"/>
              </a:ext>
            </a:extLst>
          </p:cNvPr>
          <p:cNvSpPr/>
          <p:nvPr/>
        </p:nvSpPr>
        <p:spPr>
          <a:xfrm>
            <a:off x="3940521" y="4924276"/>
            <a:ext cx="1546502" cy="1215108"/>
          </a:xfrm>
          <a:prstGeom prst="roundRect">
            <a:avLst/>
          </a:prstGeom>
          <a:blipFill dpi="0" rotWithShape="1">
            <a:blip r:embed="rId21">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53" name="Rektangel: afrundede hjørner 52">
            <a:hlinkClick r:id="rId22"/>
            <a:extLst>
              <a:ext uri="{FF2B5EF4-FFF2-40B4-BE49-F238E27FC236}">
                <a16:creationId xmlns:a16="http://schemas.microsoft.com/office/drawing/2014/main" id="{21201C75-04C3-0823-8309-68ECCEAE5A55}"/>
              </a:ext>
            </a:extLst>
          </p:cNvPr>
          <p:cNvSpPr/>
          <p:nvPr/>
        </p:nvSpPr>
        <p:spPr>
          <a:xfrm>
            <a:off x="5625691" y="4924276"/>
            <a:ext cx="1546502" cy="1215108"/>
          </a:xfrm>
          <a:prstGeom prst="roundRect">
            <a:avLst/>
          </a:prstGeom>
          <a:blipFill dpi="0" rotWithShape="1">
            <a:blip r:embed="rId23">
              <a:extLst>
                <a:ext uri="{28A0092B-C50C-407E-A947-70E740481C1C}">
                  <a14:useLocalDpi xmlns:a14="http://schemas.microsoft.com/office/drawing/2010/main" val="0"/>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57" name="Rektangel: afrundede hjørner 56">
            <a:hlinkClick r:id="rId6"/>
            <a:extLst>
              <a:ext uri="{FF2B5EF4-FFF2-40B4-BE49-F238E27FC236}">
                <a16:creationId xmlns:a16="http://schemas.microsoft.com/office/drawing/2014/main" id="{B1D7264D-266D-5F65-ED9A-39B61CB44811}"/>
              </a:ext>
            </a:extLst>
          </p:cNvPr>
          <p:cNvSpPr/>
          <p:nvPr/>
        </p:nvSpPr>
        <p:spPr>
          <a:xfrm>
            <a:off x="2333525" y="3128325"/>
            <a:ext cx="1389647" cy="251704"/>
          </a:xfrm>
          <a:prstGeom prst="round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6" name="Rektangel 65">
            <a:hlinkClick r:id="rId6"/>
            <a:extLst>
              <a:ext uri="{FF2B5EF4-FFF2-40B4-BE49-F238E27FC236}">
                <a16:creationId xmlns:a16="http://schemas.microsoft.com/office/drawing/2014/main" id="{FDF311A1-4667-AD1F-7B3B-E236B3DC47CA}"/>
              </a:ext>
            </a:extLst>
          </p:cNvPr>
          <p:cNvSpPr/>
          <p:nvPr/>
        </p:nvSpPr>
        <p:spPr>
          <a:xfrm>
            <a:off x="2590576" y="3128325"/>
            <a:ext cx="880370" cy="246221"/>
          </a:xfrm>
          <a:prstGeom prst="rect">
            <a:avLst/>
          </a:prstGeom>
          <a:noFill/>
        </p:spPr>
        <p:txBody>
          <a:bodyPr wrap="none" lIns="91440" tIns="45720" rIns="91440" bIns="45720">
            <a:spAutoFit/>
          </a:bodyPr>
          <a:lstStyle/>
          <a:p>
            <a:pPr algn="ctr"/>
            <a:r>
              <a:rPr lang="da-DK" sz="1000" b="0" cap="none" spc="0" dirty="0" err="1">
                <a:ln w="0"/>
                <a:solidFill>
                  <a:schemeClr val="bg1"/>
                </a:solidFill>
                <a:effectLst>
                  <a:outerShdw blurRad="38100" dist="19050" dir="2700000" algn="tl" rotWithShape="0">
                    <a:schemeClr val="dk1">
                      <a:alpha val="40000"/>
                    </a:schemeClr>
                  </a:outerShdw>
                </a:effectLst>
              </a:rPr>
              <a:t>Desk</a:t>
            </a:r>
            <a:r>
              <a:rPr lang="da-DK" sz="1000" b="0" cap="none" spc="0" dirty="0">
                <a:ln w="0"/>
                <a:solidFill>
                  <a:schemeClr val="bg1"/>
                </a:solidFill>
                <a:effectLst>
                  <a:outerShdw blurRad="38100" dist="19050" dir="2700000" algn="tl" rotWithShape="0">
                    <a:schemeClr val="dk1">
                      <a:alpha val="40000"/>
                    </a:schemeClr>
                  </a:outerShdw>
                </a:effectLst>
              </a:rPr>
              <a:t> booking</a:t>
            </a:r>
          </a:p>
        </p:txBody>
      </p:sp>
      <p:sp>
        <p:nvSpPr>
          <p:cNvPr id="68" name="Rektangel: afrundede hjørner 67">
            <a:hlinkClick r:id="rId8"/>
            <a:extLst>
              <a:ext uri="{FF2B5EF4-FFF2-40B4-BE49-F238E27FC236}">
                <a16:creationId xmlns:a16="http://schemas.microsoft.com/office/drawing/2014/main" id="{1F29E12F-A3D5-D28B-70FF-8B3BCBEF3F96}"/>
              </a:ext>
            </a:extLst>
          </p:cNvPr>
          <p:cNvSpPr/>
          <p:nvPr/>
        </p:nvSpPr>
        <p:spPr>
          <a:xfrm>
            <a:off x="4015316" y="3132576"/>
            <a:ext cx="1389647" cy="251704"/>
          </a:xfrm>
          <a:prstGeom prst="round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9" name="Rektangel: afrundede hjørner 68">
            <a:hlinkClick r:id="rId10"/>
            <a:extLst>
              <a:ext uri="{FF2B5EF4-FFF2-40B4-BE49-F238E27FC236}">
                <a16:creationId xmlns:a16="http://schemas.microsoft.com/office/drawing/2014/main" id="{8C2BB5CA-2035-3686-81B0-B1EEA7CA64E0}"/>
              </a:ext>
            </a:extLst>
          </p:cNvPr>
          <p:cNvSpPr/>
          <p:nvPr/>
        </p:nvSpPr>
        <p:spPr>
          <a:xfrm>
            <a:off x="5704118" y="3126695"/>
            <a:ext cx="1389647" cy="251704"/>
          </a:xfrm>
          <a:prstGeom prst="round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0" name="Rektangel: afrundede hjørner 69">
            <a:hlinkClick r:id="rId12"/>
            <a:extLst>
              <a:ext uri="{FF2B5EF4-FFF2-40B4-BE49-F238E27FC236}">
                <a16:creationId xmlns:a16="http://schemas.microsoft.com/office/drawing/2014/main" id="{4E572D65-5C66-8CD4-C093-E570946A2F94}"/>
              </a:ext>
            </a:extLst>
          </p:cNvPr>
          <p:cNvSpPr/>
          <p:nvPr/>
        </p:nvSpPr>
        <p:spPr>
          <a:xfrm>
            <a:off x="2319380" y="4459307"/>
            <a:ext cx="1389647" cy="251704"/>
          </a:xfrm>
          <a:prstGeom prst="round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1" name="Rektangel: afrundede hjørner 70">
            <a:hlinkClick r:id="rId14"/>
            <a:extLst>
              <a:ext uri="{FF2B5EF4-FFF2-40B4-BE49-F238E27FC236}">
                <a16:creationId xmlns:a16="http://schemas.microsoft.com/office/drawing/2014/main" id="{9DE6D420-4DC7-DC57-3F69-C15630E3C528}"/>
              </a:ext>
            </a:extLst>
          </p:cNvPr>
          <p:cNvSpPr/>
          <p:nvPr/>
        </p:nvSpPr>
        <p:spPr>
          <a:xfrm>
            <a:off x="4001171" y="4463558"/>
            <a:ext cx="1389647" cy="251704"/>
          </a:xfrm>
          <a:prstGeom prst="round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2" name="Rektangel: afrundede hjørner 71">
            <a:hlinkClick r:id="rId16"/>
            <a:extLst>
              <a:ext uri="{FF2B5EF4-FFF2-40B4-BE49-F238E27FC236}">
                <a16:creationId xmlns:a16="http://schemas.microsoft.com/office/drawing/2014/main" id="{773D54AA-8AAA-1932-1DF3-880F15DEBE96}"/>
              </a:ext>
            </a:extLst>
          </p:cNvPr>
          <p:cNvSpPr/>
          <p:nvPr/>
        </p:nvSpPr>
        <p:spPr>
          <a:xfrm>
            <a:off x="5689973" y="4457677"/>
            <a:ext cx="1389647" cy="251704"/>
          </a:xfrm>
          <a:prstGeom prst="round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3" name="Rektangel: afrundede hjørner 72">
            <a:hlinkClick r:id="rId18"/>
            <a:extLst>
              <a:ext uri="{FF2B5EF4-FFF2-40B4-BE49-F238E27FC236}">
                <a16:creationId xmlns:a16="http://schemas.microsoft.com/office/drawing/2014/main" id="{C00431C6-BED1-6448-0CF7-3D22F74FB233}"/>
              </a:ext>
            </a:extLst>
          </p:cNvPr>
          <p:cNvSpPr/>
          <p:nvPr/>
        </p:nvSpPr>
        <p:spPr>
          <a:xfrm>
            <a:off x="2333525" y="5780414"/>
            <a:ext cx="1389647" cy="251704"/>
          </a:xfrm>
          <a:prstGeom prst="round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4" name="Rektangel: afrundede hjørner 73">
            <a:hlinkClick r:id="rId20"/>
            <a:extLst>
              <a:ext uri="{FF2B5EF4-FFF2-40B4-BE49-F238E27FC236}">
                <a16:creationId xmlns:a16="http://schemas.microsoft.com/office/drawing/2014/main" id="{3244D34D-DB89-DA21-1725-80CC03F615ED}"/>
              </a:ext>
            </a:extLst>
          </p:cNvPr>
          <p:cNvSpPr/>
          <p:nvPr/>
        </p:nvSpPr>
        <p:spPr>
          <a:xfrm>
            <a:off x="4015316" y="5784665"/>
            <a:ext cx="1389647" cy="251704"/>
          </a:xfrm>
          <a:prstGeom prst="round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5" name="Rektangel: afrundede hjørner 74">
            <a:hlinkClick r:id="rId22"/>
            <a:extLst>
              <a:ext uri="{FF2B5EF4-FFF2-40B4-BE49-F238E27FC236}">
                <a16:creationId xmlns:a16="http://schemas.microsoft.com/office/drawing/2014/main" id="{D5D5406E-B0B8-1888-33A8-478D0238DBD8}"/>
              </a:ext>
            </a:extLst>
          </p:cNvPr>
          <p:cNvSpPr/>
          <p:nvPr/>
        </p:nvSpPr>
        <p:spPr>
          <a:xfrm>
            <a:off x="5704118" y="5778784"/>
            <a:ext cx="1389647" cy="251704"/>
          </a:xfrm>
          <a:prstGeom prst="roundRect">
            <a:avLst/>
          </a:prstGeom>
          <a:solidFill>
            <a:schemeClr val="accent1">
              <a:alpha val="5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6" name="Rektangel 75">
            <a:hlinkClick r:id="rId8"/>
            <a:extLst>
              <a:ext uri="{FF2B5EF4-FFF2-40B4-BE49-F238E27FC236}">
                <a16:creationId xmlns:a16="http://schemas.microsoft.com/office/drawing/2014/main" id="{D28F587B-4006-2569-B410-A24D99D67A1C}"/>
              </a:ext>
            </a:extLst>
          </p:cNvPr>
          <p:cNvSpPr/>
          <p:nvPr/>
        </p:nvSpPr>
        <p:spPr>
          <a:xfrm>
            <a:off x="4015115" y="3118235"/>
            <a:ext cx="1378904" cy="246221"/>
          </a:xfrm>
          <a:prstGeom prst="rect">
            <a:avLst/>
          </a:prstGeom>
          <a:noFill/>
        </p:spPr>
        <p:txBody>
          <a:bodyPr wrap="none" lIns="91440" tIns="45720" rIns="91440" bIns="45720">
            <a:spAutoFit/>
          </a:bodyPr>
          <a:lstStyle/>
          <a:p>
            <a:pPr algn="ctr"/>
            <a:r>
              <a:rPr lang="da-DK" sz="1000" b="0" cap="none" spc="0" dirty="0">
                <a:ln w="0"/>
                <a:solidFill>
                  <a:schemeClr val="bg1"/>
                </a:solidFill>
                <a:effectLst>
                  <a:outerShdw blurRad="38100" dist="19050" dir="2700000" algn="tl" rotWithShape="0">
                    <a:schemeClr val="dk1">
                      <a:alpha val="40000"/>
                    </a:schemeClr>
                  </a:outerShdw>
                </a:effectLst>
              </a:rPr>
              <a:t>Meeting </a:t>
            </a:r>
            <a:r>
              <a:rPr lang="da-DK" sz="1000" b="0" cap="none" spc="0" dirty="0" err="1">
                <a:ln w="0"/>
                <a:solidFill>
                  <a:schemeClr val="bg1"/>
                </a:solidFill>
                <a:effectLst>
                  <a:outerShdw blurRad="38100" dist="19050" dir="2700000" algn="tl" rotWithShape="0">
                    <a:schemeClr val="dk1">
                      <a:alpha val="40000"/>
                    </a:schemeClr>
                  </a:outerShdw>
                </a:effectLst>
              </a:rPr>
              <a:t>room</a:t>
            </a:r>
            <a:r>
              <a:rPr lang="da-DK" sz="1000" b="0" cap="none" spc="0" dirty="0">
                <a:ln w="0"/>
                <a:solidFill>
                  <a:schemeClr val="bg1"/>
                </a:solidFill>
                <a:effectLst>
                  <a:outerShdw blurRad="38100" dist="19050" dir="2700000" algn="tl" rotWithShape="0">
                    <a:schemeClr val="dk1">
                      <a:alpha val="40000"/>
                    </a:schemeClr>
                  </a:outerShdw>
                </a:effectLst>
              </a:rPr>
              <a:t> </a:t>
            </a:r>
            <a:r>
              <a:rPr lang="da-DK" sz="1000" dirty="0">
                <a:ln w="0"/>
                <a:solidFill>
                  <a:schemeClr val="bg1"/>
                </a:solidFill>
                <a:effectLst>
                  <a:outerShdw blurRad="38100" dist="19050" dir="2700000" algn="tl" rotWithShape="0">
                    <a:schemeClr val="dk1">
                      <a:alpha val="40000"/>
                    </a:schemeClr>
                  </a:outerShdw>
                </a:effectLst>
              </a:rPr>
              <a:t>b</a:t>
            </a:r>
            <a:r>
              <a:rPr lang="da-DK" sz="1000" b="0" cap="none" spc="0" dirty="0">
                <a:ln w="0"/>
                <a:solidFill>
                  <a:schemeClr val="bg1"/>
                </a:solidFill>
                <a:effectLst>
                  <a:outerShdw blurRad="38100" dist="19050" dir="2700000" algn="tl" rotWithShape="0">
                    <a:schemeClr val="dk1">
                      <a:alpha val="40000"/>
                    </a:schemeClr>
                  </a:outerShdw>
                </a:effectLst>
              </a:rPr>
              <a:t>ooking</a:t>
            </a:r>
          </a:p>
        </p:txBody>
      </p:sp>
      <p:sp>
        <p:nvSpPr>
          <p:cNvPr id="77" name="Rektangel 76">
            <a:hlinkClick r:id="rId10"/>
            <a:extLst>
              <a:ext uri="{FF2B5EF4-FFF2-40B4-BE49-F238E27FC236}">
                <a16:creationId xmlns:a16="http://schemas.microsoft.com/office/drawing/2014/main" id="{96FE4A05-FC81-2A19-F6B4-A739394A6D44}"/>
              </a:ext>
            </a:extLst>
          </p:cNvPr>
          <p:cNvSpPr/>
          <p:nvPr/>
        </p:nvSpPr>
        <p:spPr>
          <a:xfrm>
            <a:off x="5837732" y="3129211"/>
            <a:ext cx="1122423" cy="246221"/>
          </a:xfrm>
          <a:prstGeom prst="rect">
            <a:avLst/>
          </a:prstGeom>
          <a:noFill/>
        </p:spPr>
        <p:txBody>
          <a:bodyPr wrap="none" lIns="91440" tIns="45720" rIns="91440" bIns="45720">
            <a:spAutoFit/>
          </a:bodyPr>
          <a:lstStyle/>
          <a:p>
            <a:pPr algn="ctr"/>
            <a:r>
              <a:rPr lang="da-DK" sz="1000" b="0" cap="none" spc="0" dirty="0">
                <a:ln w="0"/>
                <a:solidFill>
                  <a:schemeClr val="bg1"/>
                </a:solidFill>
                <a:effectLst>
                  <a:outerShdw blurRad="38100" dist="19050" dir="2700000" algn="tl" rotWithShape="0">
                    <a:schemeClr val="dk1">
                      <a:alpha val="40000"/>
                    </a:schemeClr>
                  </a:outerShdw>
                </a:effectLst>
              </a:rPr>
              <a:t>Guest </a:t>
            </a:r>
            <a:r>
              <a:rPr lang="da-DK" sz="1000" b="0" cap="none" spc="0" dirty="0" err="1">
                <a:ln w="0"/>
                <a:solidFill>
                  <a:schemeClr val="bg1"/>
                </a:solidFill>
                <a:effectLst>
                  <a:outerShdw blurRad="38100" dist="19050" dir="2700000" algn="tl" rotWithShape="0">
                    <a:schemeClr val="dk1">
                      <a:alpha val="40000"/>
                    </a:schemeClr>
                  </a:outerShdw>
                </a:effectLst>
              </a:rPr>
              <a:t>registration</a:t>
            </a:r>
            <a:endParaRPr lang="da-DK" sz="1000" b="0" cap="none" spc="0" dirty="0">
              <a:ln w="0"/>
              <a:solidFill>
                <a:schemeClr val="bg1"/>
              </a:solidFill>
              <a:effectLst>
                <a:outerShdw blurRad="38100" dist="19050" dir="2700000" algn="tl" rotWithShape="0">
                  <a:schemeClr val="dk1">
                    <a:alpha val="40000"/>
                  </a:schemeClr>
                </a:outerShdw>
              </a:effectLst>
            </a:endParaRPr>
          </a:p>
        </p:txBody>
      </p:sp>
      <p:sp>
        <p:nvSpPr>
          <p:cNvPr id="78" name="Rektangel 77">
            <a:hlinkClick r:id="rId12"/>
            <a:extLst>
              <a:ext uri="{FF2B5EF4-FFF2-40B4-BE49-F238E27FC236}">
                <a16:creationId xmlns:a16="http://schemas.microsoft.com/office/drawing/2014/main" id="{706BF80B-3DFA-8434-C6BC-F84D7924E26E}"/>
              </a:ext>
            </a:extLst>
          </p:cNvPr>
          <p:cNvSpPr/>
          <p:nvPr/>
        </p:nvSpPr>
        <p:spPr>
          <a:xfrm>
            <a:off x="2460030" y="4464790"/>
            <a:ext cx="1075936" cy="246221"/>
          </a:xfrm>
          <a:prstGeom prst="rect">
            <a:avLst/>
          </a:prstGeom>
          <a:noFill/>
        </p:spPr>
        <p:txBody>
          <a:bodyPr wrap="none" lIns="91440" tIns="45720" rIns="91440" bIns="45720">
            <a:spAutoFit/>
          </a:bodyPr>
          <a:lstStyle/>
          <a:p>
            <a:pPr algn="ctr"/>
            <a:r>
              <a:rPr lang="da-DK" sz="1000" b="0" cap="none" spc="0" dirty="0">
                <a:ln w="0"/>
                <a:solidFill>
                  <a:schemeClr val="bg1"/>
                </a:solidFill>
                <a:effectLst>
                  <a:outerShdw blurRad="38100" dist="19050" dir="2700000" algn="tl" rotWithShape="0">
                    <a:schemeClr val="dk1">
                      <a:alpha val="40000"/>
                    </a:schemeClr>
                  </a:outerShdw>
                </a:effectLst>
              </a:rPr>
              <a:t>Meeting catering</a:t>
            </a:r>
          </a:p>
        </p:txBody>
      </p:sp>
      <p:sp>
        <p:nvSpPr>
          <p:cNvPr id="79" name="Rektangel 78">
            <a:hlinkClick r:id="rId14"/>
            <a:extLst>
              <a:ext uri="{FF2B5EF4-FFF2-40B4-BE49-F238E27FC236}">
                <a16:creationId xmlns:a16="http://schemas.microsoft.com/office/drawing/2014/main" id="{52329739-A5BA-F192-B5A1-8989B8551C23}"/>
              </a:ext>
            </a:extLst>
          </p:cNvPr>
          <p:cNvSpPr/>
          <p:nvPr/>
        </p:nvSpPr>
        <p:spPr>
          <a:xfrm>
            <a:off x="4166189" y="4457542"/>
            <a:ext cx="1095172" cy="246221"/>
          </a:xfrm>
          <a:prstGeom prst="rect">
            <a:avLst/>
          </a:prstGeom>
          <a:noFill/>
        </p:spPr>
        <p:txBody>
          <a:bodyPr wrap="none" lIns="91440" tIns="45720" rIns="91440" bIns="45720">
            <a:spAutoFit/>
          </a:bodyPr>
          <a:lstStyle/>
          <a:p>
            <a:pPr algn="ctr"/>
            <a:r>
              <a:rPr lang="da-DK" sz="1000" b="0" cap="none" spc="0" dirty="0" err="1">
                <a:ln w="0"/>
                <a:solidFill>
                  <a:schemeClr val="bg1"/>
                </a:solidFill>
                <a:effectLst>
                  <a:outerShdw blurRad="38100" dist="19050" dir="2700000" algn="tl" rotWithShape="0">
                    <a:schemeClr val="dk1">
                      <a:alpha val="40000"/>
                    </a:schemeClr>
                  </a:outerShdw>
                </a:effectLst>
              </a:rPr>
              <a:t>MyDesk</a:t>
            </a:r>
            <a:r>
              <a:rPr lang="da-DK" sz="1000" b="0" cap="none" spc="0" dirty="0">
                <a:ln w="0"/>
                <a:solidFill>
                  <a:schemeClr val="bg1"/>
                </a:solidFill>
                <a:effectLst>
                  <a:outerShdw blurRad="38100" dist="19050" dir="2700000" algn="tl" rotWithShape="0">
                    <a:schemeClr val="dk1">
                      <a:alpha val="40000"/>
                    </a:schemeClr>
                  </a:outerShdw>
                </a:effectLst>
              </a:rPr>
              <a:t> Analytics</a:t>
            </a:r>
          </a:p>
        </p:txBody>
      </p:sp>
      <p:sp>
        <p:nvSpPr>
          <p:cNvPr id="80" name="Rektangel 79">
            <a:hlinkClick r:id="rId16"/>
            <a:extLst>
              <a:ext uri="{FF2B5EF4-FFF2-40B4-BE49-F238E27FC236}">
                <a16:creationId xmlns:a16="http://schemas.microsoft.com/office/drawing/2014/main" id="{4D5A7038-4FDB-0781-A676-885BD7C34684}"/>
              </a:ext>
            </a:extLst>
          </p:cNvPr>
          <p:cNvSpPr/>
          <p:nvPr/>
        </p:nvSpPr>
        <p:spPr>
          <a:xfrm>
            <a:off x="5976788" y="4460418"/>
            <a:ext cx="894797" cy="246221"/>
          </a:xfrm>
          <a:prstGeom prst="rect">
            <a:avLst/>
          </a:prstGeom>
          <a:noFill/>
        </p:spPr>
        <p:txBody>
          <a:bodyPr wrap="none" lIns="91440" tIns="45720" rIns="91440" bIns="45720">
            <a:spAutoFit/>
          </a:bodyPr>
          <a:lstStyle/>
          <a:p>
            <a:pPr algn="ctr"/>
            <a:r>
              <a:rPr lang="da-DK" sz="1000" b="0" cap="none" spc="0" dirty="0">
                <a:ln w="0"/>
                <a:solidFill>
                  <a:schemeClr val="bg1"/>
                </a:solidFill>
                <a:effectLst>
                  <a:outerShdw blurRad="38100" dist="19050" dir="2700000" algn="tl" rotWithShape="0">
                    <a:schemeClr val="dk1">
                      <a:alpha val="40000"/>
                    </a:schemeClr>
                  </a:outerShdw>
                </a:effectLst>
              </a:rPr>
              <a:t>Sensors &amp; </a:t>
            </a:r>
            <a:r>
              <a:rPr lang="da-DK" sz="1000" b="0" cap="none" spc="0" dirty="0" err="1">
                <a:ln w="0"/>
                <a:solidFill>
                  <a:schemeClr val="bg1"/>
                </a:solidFill>
                <a:effectLst>
                  <a:outerShdw blurRad="38100" dist="19050" dir="2700000" algn="tl" rotWithShape="0">
                    <a:schemeClr val="dk1">
                      <a:alpha val="40000"/>
                    </a:schemeClr>
                  </a:outerShdw>
                </a:effectLst>
              </a:rPr>
              <a:t>IoT</a:t>
            </a:r>
            <a:endParaRPr lang="da-DK" sz="1000" b="0" cap="none" spc="0" dirty="0">
              <a:ln w="0"/>
              <a:solidFill>
                <a:schemeClr val="bg1"/>
              </a:solidFill>
              <a:effectLst>
                <a:outerShdw blurRad="38100" dist="19050" dir="2700000" algn="tl" rotWithShape="0">
                  <a:schemeClr val="dk1">
                    <a:alpha val="40000"/>
                  </a:schemeClr>
                </a:outerShdw>
              </a:effectLst>
            </a:endParaRPr>
          </a:p>
        </p:txBody>
      </p:sp>
      <p:sp>
        <p:nvSpPr>
          <p:cNvPr id="81" name="Rektangel 80">
            <a:hlinkClick r:id="rId18"/>
            <a:extLst>
              <a:ext uri="{FF2B5EF4-FFF2-40B4-BE49-F238E27FC236}">
                <a16:creationId xmlns:a16="http://schemas.microsoft.com/office/drawing/2014/main" id="{4B5DD862-24D0-66F6-10C0-70E9A93A0109}"/>
              </a:ext>
            </a:extLst>
          </p:cNvPr>
          <p:cNvSpPr/>
          <p:nvPr/>
        </p:nvSpPr>
        <p:spPr>
          <a:xfrm>
            <a:off x="2669125" y="5774398"/>
            <a:ext cx="726481" cy="246221"/>
          </a:xfrm>
          <a:prstGeom prst="rect">
            <a:avLst/>
          </a:prstGeom>
          <a:noFill/>
        </p:spPr>
        <p:txBody>
          <a:bodyPr wrap="none" lIns="91440" tIns="45720" rIns="91440" bIns="45720">
            <a:spAutoFit/>
          </a:bodyPr>
          <a:lstStyle/>
          <a:p>
            <a:pPr algn="ctr"/>
            <a:r>
              <a:rPr lang="da-DK" sz="1000" b="0" cap="none" spc="0" dirty="0" err="1">
                <a:ln w="0"/>
                <a:solidFill>
                  <a:schemeClr val="bg1"/>
                </a:solidFill>
                <a:effectLst>
                  <a:outerShdw blurRad="38100" dist="19050" dir="2700000" algn="tl" rotWithShape="0">
                    <a:schemeClr val="dk1">
                      <a:alpha val="40000"/>
                    </a:schemeClr>
                  </a:outerShdw>
                </a:effectLst>
              </a:rPr>
              <a:t>WorkTime</a:t>
            </a:r>
            <a:endParaRPr lang="da-DK" sz="1000" b="0" cap="none" spc="0" dirty="0">
              <a:ln w="0"/>
              <a:solidFill>
                <a:schemeClr val="bg1"/>
              </a:solidFill>
              <a:effectLst>
                <a:outerShdw blurRad="38100" dist="19050" dir="2700000" algn="tl" rotWithShape="0">
                  <a:schemeClr val="dk1">
                    <a:alpha val="40000"/>
                  </a:schemeClr>
                </a:outerShdw>
              </a:effectLst>
            </a:endParaRPr>
          </a:p>
        </p:txBody>
      </p:sp>
      <p:sp>
        <p:nvSpPr>
          <p:cNvPr id="82" name="Rektangel 81">
            <a:hlinkClick r:id="rId20"/>
            <a:extLst>
              <a:ext uri="{FF2B5EF4-FFF2-40B4-BE49-F238E27FC236}">
                <a16:creationId xmlns:a16="http://schemas.microsoft.com/office/drawing/2014/main" id="{562F344F-26DA-7F8C-2123-4EDB095598BC}"/>
              </a:ext>
            </a:extLst>
          </p:cNvPr>
          <p:cNvSpPr/>
          <p:nvPr/>
        </p:nvSpPr>
        <p:spPr>
          <a:xfrm>
            <a:off x="4181271" y="5781933"/>
            <a:ext cx="1029449" cy="246221"/>
          </a:xfrm>
          <a:prstGeom prst="rect">
            <a:avLst/>
          </a:prstGeom>
          <a:noFill/>
        </p:spPr>
        <p:txBody>
          <a:bodyPr wrap="none" lIns="91440" tIns="45720" rIns="91440" bIns="45720">
            <a:spAutoFit/>
          </a:bodyPr>
          <a:lstStyle/>
          <a:p>
            <a:pPr algn="ctr"/>
            <a:r>
              <a:rPr lang="da-DK" sz="1000" b="0" cap="none" spc="0" dirty="0" err="1">
                <a:ln w="0"/>
                <a:solidFill>
                  <a:schemeClr val="bg1"/>
                </a:solidFill>
                <a:effectLst>
                  <a:outerShdw blurRad="38100" dist="19050" dir="2700000" algn="tl" rotWithShape="0">
                    <a:schemeClr val="dk1">
                      <a:alpha val="40000"/>
                    </a:schemeClr>
                  </a:outerShdw>
                </a:effectLst>
              </a:rPr>
              <a:t>MyDesk</a:t>
            </a:r>
            <a:r>
              <a:rPr lang="da-DK" sz="1000" b="0" cap="none" spc="0" dirty="0">
                <a:ln w="0"/>
                <a:solidFill>
                  <a:schemeClr val="bg1"/>
                </a:solidFill>
                <a:effectLst>
                  <a:outerShdw blurRad="38100" dist="19050" dir="2700000" algn="tl" rotWithShape="0">
                    <a:schemeClr val="dk1">
                      <a:alpha val="40000"/>
                    </a:schemeClr>
                  </a:outerShdw>
                </a:effectLst>
              </a:rPr>
              <a:t> Planner</a:t>
            </a:r>
          </a:p>
        </p:txBody>
      </p:sp>
      <p:sp>
        <p:nvSpPr>
          <p:cNvPr id="83" name="Rektangel 82">
            <a:hlinkClick r:id="rId22"/>
            <a:extLst>
              <a:ext uri="{FF2B5EF4-FFF2-40B4-BE49-F238E27FC236}">
                <a16:creationId xmlns:a16="http://schemas.microsoft.com/office/drawing/2014/main" id="{E075799A-A1B7-82CA-98EA-2B8FD1199AAB}"/>
              </a:ext>
            </a:extLst>
          </p:cNvPr>
          <p:cNvSpPr/>
          <p:nvPr/>
        </p:nvSpPr>
        <p:spPr>
          <a:xfrm>
            <a:off x="6017665" y="5772258"/>
            <a:ext cx="813044" cy="246221"/>
          </a:xfrm>
          <a:prstGeom prst="rect">
            <a:avLst/>
          </a:prstGeom>
          <a:noFill/>
        </p:spPr>
        <p:txBody>
          <a:bodyPr wrap="none" lIns="91440" tIns="45720" rIns="91440" bIns="45720">
            <a:spAutoFit/>
          </a:bodyPr>
          <a:lstStyle/>
          <a:p>
            <a:pPr algn="ctr"/>
            <a:r>
              <a:rPr lang="da-DK" sz="1000" b="0" cap="none" spc="0" dirty="0">
                <a:ln w="0"/>
                <a:solidFill>
                  <a:schemeClr val="bg1"/>
                </a:solidFill>
                <a:effectLst>
                  <a:outerShdw blurRad="38100" dist="19050" dir="2700000" algn="tl" rotWithShape="0">
                    <a:schemeClr val="dk1">
                      <a:alpha val="40000"/>
                    </a:schemeClr>
                  </a:outerShdw>
                </a:effectLst>
              </a:rPr>
              <a:t>Info </a:t>
            </a:r>
            <a:r>
              <a:rPr lang="da-DK" sz="1000" b="0" cap="none" spc="0" dirty="0" err="1">
                <a:ln w="0"/>
                <a:solidFill>
                  <a:schemeClr val="bg1"/>
                </a:solidFill>
                <a:effectLst>
                  <a:outerShdw blurRad="38100" dist="19050" dir="2700000" algn="tl" rotWithShape="0">
                    <a:schemeClr val="dk1">
                      <a:alpha val="40000"/>
                    </a:schemeClr>
                  </a:outerShdw>
                </a:effectLst>
              </a:rPr>
              <a:t>screens</a:t>
            </a:r>
            <a:endParaRPr lang="da-DK" sz="1000" b="0" cap="none" spc="0" dirty="0">
              <a:ln w="0"/>
              <a:solidFill>
                <a:schemeClr val="bg1"/>
              </a:solidFill>
              <a:effectLst>
                <a:outerShdw blurRad="38100" dist="19050" dir="2700000" algn="tl" rotWithShape="0">
                  <a:schemeClr val="dk1">
                    <a:alpha val="40000"/>
                  </a:schemeClr>
                </a:outerShdw>
              </a:effectLst>
            </a:endParaRPr>
          </a:p>
        </p:txBody>
      </p:sp>
      <p:sp>
        <p:nvSpPr>
          <p:cNvPr id="85" name="Rektangel 84">
            <a:extLst>
              <a:ext uri="{FF2B5EF4-FFF2-40B4-BE49-F238E27FC236}">
                <a16:creationId xmlns:a16="http://schemas.microsoft.com/office/drawing/2014/main" id="{D43A5B0A-B206-0368-759A-AA845984C2D9}"/>
              </a:ext>
            </a:extLst>
          </p:cNvPr>
          <p:cNvSpPr/>
          <p:nvPr/>
        </p:nvSpPr>
        <p:spPr>
          <a:xfrm rot="21366495">
            <a:off x="8293968" y="3752256"/>
            <a:ext cx="1940763" cy="954107"/>
          </a:xfrm>
          <a:prstGeom prst="rect">
            <a:avLst/>
          </a:prstGeom>
          <a:noFill/>
        </p:spPr>
        <p:txBody>
          <a:bodyPr wrap="square" lIns="91440" tIns="45720" rIns="91440" bIns="45720">
            <a:spAutoFit/>
          </a:bodyPr>
          <a:lstStyle/>
          <a:p>
            <a:pPr algn="ctr"/>
            <a:r>
              <a:rPr lang="en-US" sz="1400" dirty="0">
                <a:solidFill>
                  <a:schemeClr val="bg1"/>
                </a:solidFill>
              </a:rPr>
              <a:t>Click on the pictures and read more on our website about what we offer</a:t>
            </a:r>
            <a:endParaRPr lang="da-DK"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pic>
        <p:nvPicPr>
          <p:cNvPr id="87" name="Grafik 86" descr="Linjepil: Kurve mod uret kontur">
            <a:extLst>
              <a:ext uri="{FF2B5EF4-FFF2-40B4-BE49-F238E27FC236}">
                <a16:creationId xmlns:a16="http://schemas.microsoft.com/office/drawing/2014/main" id="{8165029A-3636-1577-65EC-59E04AD9FA2D}"/>
              </a:ext>
            </a:extLst>
          </p:cNvPr>
          <p:cNvPicPr>
            <a:picLocks noChangeAspect="1"/>
          </p:cNvPicPr>
          <p:nvPr/>
        </p:nvPicPr>
        <p:blipFill>
          <a:blip r:embed="rId24">
            <a:extLst>
              <a:ext uri="{28A0092B-C50C-407E-A947-70E740481C1C}">
                <a14:useLocalDpi xmlns:a14="http://schemas.microsoft.com/office/drawing/2010/main" val="0"/>
              </a:ext>
              <a:ext uri="{96DAC541-7B7A-43D3-8B79-37D633B846F1}">
                <asvg:svgBlip xmlns:asvg="http://schemas.microsoft.com/office/drawing/2016/SVG/main" r:embed="rId25"/>
              </a:ext>
            </a:extLst>
          </a:blip>
          <a:stretch>
            <a:fillRect/>
          </a:stretch>
        </p:blipFill>
        <p:spPr>
          <a:xfrm rot="5400000" flipV="1">
            <a:off x="7540383" y="3747714"/>
            <a:ext cx="768714" cy="826007"/>
          </a:xfrm>
          <a:prstGeom prst="rect">
            <a:avLst/>
          </a:prstGeom>
        </p:spPr>
      </p:pic>
      <p:sp>
        <p:nvSpPr>
          <p:cNvPr id="88" name="Rektangel 87">
            <a:hlinkClick r:id="rId26" action="ppaction://hlinksldjump"/>
            <a:extLst>
              <a:ext uri="{FF2B5EF4-FFF2-40B4-BE49-F238E27FC236}">
                <a16:creationId xmlns:a16="http://schemas.microsoft.com/office/drawing/2014/main" id="{33AA0168-EE4B-7D54-0C3C-34B4BF22562A}"/>
              </a:ext>
            </a:extLst>
          </p:cNvPr>
          <p:cNvSpPr/>
          <p:nvPr/>
        </p:nvSpPr>
        <p:spPr>
          <a:xfrm>
            <a:off x="132204" y="3993134"/>
            <a:ext cx="819455" cy="338554"/>
          </a:xfrm>
          <a:prstGeom prst="rect">
            <a:avLst/>
          </a:prstGeom>
          <a:noFill/>
        </p:spPr>
        <p:txBody>
          <a:bodyPr wrap="none" lIns="91440" tIns="45720" rIns="91440" bIns="45720">
            <a:spAutoFit/>
          </a:bodyPr>
          <a:lstStyle/>
          <a:p>
            <a:pPr algn="ct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Partner</a:t>
            </a:r>
          </a:p>
        </p:txBody>
      </p:sp>
      <p:sp>
        <p:nvSpPr>
          <p:cNvPr id="89" name="Rektangel 88">
            <a:hlinkClick r:id="rId27" action="ppaction://hlinksldjump"/>
            <a:extLst>
              <a:ext uri="{FF2B5EF4-FFF2-40B4-BE49-F238E27FC236}">
                <a16:creationId xmlns:a16="http://schemas.microsoft.com/office/drawing/2014/main" id="{A085CFBF-E525-5CFC-90B0-C3775EE03E00}"/>
              </a:ext>
            </a:extLst>
          </p:cNvPr>
          <p:cNvSpPr/>
          <p:nvPr/>
        </p:nvSpPr>
        <p:spPr>
          <a:xfrm>
            <a:off x="98704" y="5092622"/>
            <a:ext cx="878766" cy="338554"/>
          </a:xfrm>
          <a:prstGeom prst="rect">
            <a:avLst/>
          </a:prstGeom>
          <a:noFill/>
        </p:spPr>
        <p:txBody>
          <a:bodyPr wrap="none" lIns="91440" tIns="45720" rIns="91440" bIns="45720">
            <a:spAutoFit/>
          </a:bodyPr>
          <a:lstStyle/>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Referrer</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90" name="Rektangel 89">
            <a:hlinkClick r:id="rId28" action="ppaction://hlinksldjump"/>
            <a:extLst>
              <a:ext uri="{FF2B5EF4-FFF2-40B4-BE49-F238E27FC236}">
                <a16:creationId xmlns:a16="http://schemas.microsoft.com/office/drawing/2014/main" id="{0EF67A1A-626B-BDE5-6A61-1C23B1298115}"/>
              </a:ext>
            </a:extLst>
          </p:cNvPr>
          <p:cNvSpPr/>
          <p:nvPr/>
        </p:nvSpPr>
        <p:spPr>
          <a:xfrm>
            <a:off x="239768" y="6496218"/>
            <a:ext cx="635110" cy="215444"/>
          </a:xfrm>
          <a:prstGeom prst="rect">
            <a:avLst/>
          </a:prstGeom>
          <a:noFill/>
        </p:spPr>
        <p:txBody>
          <a:bodyPr wrap="none" lIns="91440" tIns="45720" rIns="91440" bIns="45720">
            <a:spAutoFit/>
          </a:bodyPr>
          <a:lstStyle/>
          <a:p>
            <a:pPr algn="ctr"/>
            <a:r>
              <a:rPr lang="da-DK" sz="8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Front page</a:t>
            </a:r>
          </a:p>
        </p:txBody>
      </p:sp>
    </p:spTree>
    <p:extLst>
      <p:ext uri="{BB962C8B-B14F-4D97-AF65-F5344CB8AC3E}">
        <p14:creationId xmlns:p14="http://schemas.microsoft.com/office/powerpoint/2010/main" val="38977496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15936322-FDC4-A1DD-0A72-3F2F0DD37FEA}"/>
              </a:ext>
            </a:extLst>
          </p:cNvPr>
          <p:cNvSpPr>
            <a:spLocks noGrp="1" noRot="1" noMove="1" noResize="1" noEditPoints="1" noAdjustHandles="1" noChangeArrowheads="1" noChangeShapeType="1"/>
          </p:cNvSpPr>
          <p:nvPr/>
        </p:nvSpPr>
        <p:spPr>
          <a:xfrm>
            <a:off x="0" y="0"/>
            <a:ext cx="12192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6" name="Rektangel 5">
            <a:extLst>
              <a:ext uri="{FF2B5EF4-FFF2-40B4-BE49-F238E27FC236}">
                <a16:creationId xmlns:a16="http://schemas.microsoft.com/office/drawing/2014/main" id="{F3EEA189-DCDB-C29A-C733-68DBBC538B3C}"/>
              </a:ext>
            </a:extLst>
          </p:cNvPr>
          <p:cNvSpPr/>
          <p:nvPr/>
        </p:nvSpPr>
        <p:spPr>
          <a:xfrm>
            <a:off x="5438748" y="473281"/>
            <a:ext cx="1954767" cy="584775"/>
          </a:xfrm>
          <a:prstGeom prst="rect">
            <a:avLst/>
          </a:prstGeom>
          <a:noFill/>
        </p:spPr>
        <p:txBody>
          <a:bodyPr wrap="none" lIns="91440" tIns="45720" rIns="91440" bIns="45720">
            <a:spAutoFit/>
          </a:bodyPr>
          <a:lstStyle/>
          <a:p>
            <a:pPr algn="ctr"/>
            <a:r>
              <a:rPr lang="da-DK" sz="32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Customers</a:t>
            </a:r>
          </a:p>
        </p:txBody>
      </p:sp>
      <p:pic>
        <p:nvPicPr>
          <p:cNvPr id="7" name="Billede 6" descr="Et billede, der indeholder Font/skrifttype, Grafik, logo, symbol&#10;&#10;Automatisk genereret beskrivelse">
            <a:extLst>
              <a:ext uri="{FF2B5EF4-FFF2-40B4-BE49-F238E27FC236}">
                <a16:creationId xmlns:a16="http://schemas.microsoft.com/office/drawing/2014/main" id="{76EBB35F-06D5-3D97-A9D3-FDCBF1A971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1853" y="6388085"/>
            <a:ext cx="1560431" cy="277410"/>
          </a:xfrm>
          <a:prstGeom prst="rect">
            <a:avLst/>
          </a:prstGeom>
        </p:spPr>
      </p:pic>
      <p:sp>
        <p:nvSpPr>
          <p:cNvPr id="8" name="Rektangel 7">
            <a:extLst>
              <a:ext uri="{FF2B5EF4-FFF2-40B4-BE49-F238E27FC236}">
                <a16:creationId xmlns:a16="http://schemas.microsoft.com/office/drawing/2014/main" id="{251CB068-6A08-9F18-4614-CB948FE1ED94}"/>
              </a:ext>
            </a:extLst>
          </p:cNvPr>
          <p:cNvSpPr/>
          <p:nvPr/>
        </p:nvSpPr>
        <p:spPr>
          <a:xfrm>
            <a:off x="9739563" y="-4872798"/>
            <a:ext cx="2189748" cy="3726646"/>
          </a:xfrm>
          <a:prstGeom prst="rect">
            <a:avLst/>
          </a:prstGeom>
          <a:solidFill>
            <a:srgbClr val="5271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9" name="Ellipse 8">
            <a:extLst>
              <a:ext uri="{FF2B5EF4-FFF2-40B4-BE49-F238E27FC236}">
                <a16:creationId xmlns:a16="http://schemas.microsoft.com/office/drawing/2014/main" id="{B86D9FD8-CF29-FADA-DA1A-32E76413188A}"/>
              </a:ext>
            </a:extLst>
          </p:cNvPr>
          <p:cNvSpPr/>
          <p:nvPr/>
        </p:nvSpPr>
        <p:spPr>
          <a:xfrm>
            <a:off x="9739563" y="-2187776"/>
            <a:ext cx="2189748" cy="1959264"/>
          </a:xfrm>
          <a:prstGeom prst="ellipse">
            <a:avLst/>
          </a:prstGeom>
          <a:solidFill>
            <a:srgbClr val="5271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10" name="Ellipse 9">
            <a:extLst>
              <a:ext uri="{FF2B5EF4-FFF2-40B4-BE49-F238E27FC236}">
                <a16:creationId xmlns:a16="http://schemas.microsoft.com/office/drawing/2014/main" id="{303365AF-4253-3F12-5E6A-1E4D524559C0}"/>
              </a:ext>
            </a:extLst>
          </p:cNvPr>
          <p:cNvSpPr/>
          <p:nvPr/>
        </p:nvSpPr>
        <p:spPr>
          <a:xfrm>
            <a:off x="8019136" y="-4351345"/>
            <a:ext cx="3589057" cy="3589057"/>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pic>
        <p:nvPicPr>
          <p:cNvPr id="11" name="Billede 10" descr="Et billede, der indeholder tekst, Mobiltelefon, gadget, Mobilenhed&#10;&#10;Automatisk genereret beskrivelse">
            <a:extLst>
              <a:ext uri="{FF2B5EF4-FFF2-40B4-BE49-F238E27FC236}">
                <a16:creationId xmlns:a16="http://schemas.microsoft.com/office/drawing/2014/main" id="{72DF02CF-661D-D39D-9892-55B3435B31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0143" y="-4888333"/>
            <a:ext cx="3532604" cy="4996610"/>
          </a:xfrm>
          <a:prstGeom prst="rect">
            <a:avLst/>
          </a:prstGeom>
        </p:spPr>
      </p:pic>
      <p:sp>
        <p:nvSpPr>
          <p:cNvPr id="14" name="Rektangel 13">
            <a:extLst>
              <a:ext uri="{FF2B5EF4-FFF2-40B4-BE49-F238E27FC236}">
                <a16:creationId xmlns:a16="http://schemas.microsoft.com/office/drawing/2014/main" id="{4EB6922B-BBFB-918C-6C17-1D134F1D2DD6}"/>
              </a:ext>
            </a:extLst>
          </p:cNvPr>
          <p:cNvSpPr>
            <a:spLocks noGrp="1" noRot="1" noMove="1" noResize="1" noEditPoints="1" noAdjustHandles="1" noChangeArrowheads="1" noChangeShapeType="1"/>
          </p:cNvSpPr>
          <p:nvPr/>
        </p:nvSpPr>
        <p:spPr>
          <a:xfrm>
            <a:off x="0" y="0"/>
            <a:ext cx="1100889" cy="6918158"/>
          </a:xfrm>
          <a:prstGeom prst="rect">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15" name="Ellipse 14">
            <a:extLst>
              <a:ext uri="{FF2B5EF4-FFF2-40B4-BE49-F238E27FC236}">
                <a16:creationId xmlns:a16="http://schemas.microsoft.com/office/drawing/2014/main" id="{1F7C0B2C-29E6-E832-4EB3-24A78B7ADB10}"/>
              </a:ext>
            </a:extLst>
          </p:cNvPr>
          <p:cNvSpPr/>
          <p:nvPr/>
        </p:nvSpPr>
        <p:spPr>
          <a:xfrm>
            <a:off x="572319" y="2550134"/>
            <a:ext cx="1057140" cy="1057140"/>
          </a:xfrm>
          <a:prstGeom prst="ellipse">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cs typeface="Posterama" panose="020B0504020200020000" pitchFamily="34" charset="0"/>
            </a:endParaRPr>
          </a:p>
        </p:txBody>
      </p:sp>
      <p:sp>
        <p:nvSpPr>
          <p:cNvPr id="16" name="Rektangel 15">
            <a:hlinkClick r:id="rId4" action="ppaction://hlinksldjump"/>
            <a:extLst>
              <a:ext uri="{FF2B5EF4-FFF2-40B4-BE49-F238E27FC236}">
                <a16:creationId xmlns:a16="http://schemas.microsoft.com/office/drawing/2014/main" id="{D81E9A15-2F55-A046-7E81-B500694FA577}"/>
              </a:ext>
            </a:extLst>
          </p:cNvPr>
          <p:cNvSpPr/>
          <p:nvPr/>
        </p:nvSpPr>
        <p:spPr>
          <a:xfrm>
            <a:off x="122748" y="506891"/>
            <a:ext cx="873957" cy="584775"/>
          </a:xfrm>
          <a:prstGeom prst="rect">
            <a:avLst/>
          </a:prstGeom>
          <a:noFill/>
        </p:spPr>
        <p:txBody>
          <a:bodyPr wrap="none" lIns="91440" tIns="45720" rIns="91440" bIns="45720">
            <a:spAutoFit/>
          </a:bodyPr>
          <a:lstStyle/>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About</a:t>
            </a: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 </a:t>
            </a:r>
          </a:p>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MyDesk</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0" name="Rektangel 19">
            <a:extLst>
              <a:ext uri="{FF2B5EF4-FFF2-40B4-BE49-F238E27FC236}">
                <a16:creationId xmlns:a16="http://schemas.microsoft.com/office/drawing/2014/main" id="{38C86342-F705-77E3-8C7C-B0BC91ACDDBC}"/>
              </a:ext>
            </a:extLst>
          </p:cNvPr>
          <p:cNvSpPr/>
          <p:nvPr/>
        </p:nvSpPr>
        <p:spPr>
          <a:xfrm>
            <a:off x="3034692" y="1093504"/>
            <a:ext cx="6762877" cy="307777"/>
          </a:xfrm>
          <a:prstGeom prst="rect">
            <a:avLst/>
          </a:prstGeom>
          <a:noFill/>
        </p:spPr>
        <p:txBody>
          <a:bodyPr wrap="square" lIns="91440" tIns="45720" rIns="91440" bIns="45720">
            <a:spAutoFit/>
          </a:bodyPr>
          <a:lstStyle/>
          <a:p>
            <a:pPr algn="ctr"/>
            <a:r>
              <a:rPr lang="en-US" sz="1400" dirty="0">
                <a:solidFill>
                  <a:schemeClr val="bg1"/>
                </a:solidFill>
              </a:rPr>
              <a:t>We work with some of the big brands in Denmark</a:t>
            </a:r>
            <a:endParaRPr lang="da-DK"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1" name="Rektangel 20">
            <a:extLst>
              <a:ext uri="{FF2B5EF4-FFF2-40B4-BE49-F238E27FC236}">
                <a16:creationId xmlns:a16="http://schemas.microsoft.com/office/drawing/2014/main" id="{CD7D9D5B-18EA-72DD-72AE-657A2D7B05D4}"/>
              </a:ext>
            </a:extLst>
          </p:cNvPr>
          <p:cNvSpPr/>
          <p:nvPr/>
        </p:nvSpPr>
        <p:spPr>
          <a:xfrm>
            <a:off x="484821" y="2893646"/>
            <a:ext cx="1069716" cy="338554"/>
          </a:xfrm>
          <a:prstGeom prst="rect">
            <a:avLst/>
          </a:prstGeom>
          <a:noFill/>
        </p:spPr>
        <p:txBody>
          <a:bodyPr wrap="none" lIns="91440" tIns="45720" rIns="91440" bIns="45720">
            <a:spAutoFit/>
          </a:bodyPr>
          <a:lstStyle/>
          <a:p>
            <a:pPr algn="ctr"/>
            <a:r>
              <a:rPr lang="da-DK" sz="1600" dirty="0">
                <a:ln w="0"/>
                <a:solidFill>
                  <a:schemeClr val="bg1"/>
                </a:solidFill>
                <a:effectLst>
                  <a:outerShdw blurRad="38100" dist="19050" dir="2700000" algn="tl" rotWithShape="0">
                    <a:schemeClr val="dk1">
                      <a:alpha val="40000"/>
                    </a:schemeClr>
                  </a:outerShdw>
                </a:effectLst>
                <a:cs typeface="Posterama" panose="020B0504020200020000" pitchFamily="34" charset="0"/>
              </a:rPr>
              <a:t>Customers</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42" name="Rektangel 41">
            <a:hlinkClick r:id="rId5" action="ppaction://hlinksldjump"/>
            <a:extLst>
              <a:ext uri="{FF2B5EF4-FFF2-40B4-BE49-F238E27FC236}">
                <a16:creationId xmlns:a16="http://schemas.microsoft.com/office/drawing/2014/main" id="{81DF01E1-98AE-01E1-1651-0110360FF1A2}"/>
              </a:ext>
            </a:extLst>
          </p:cNvPr>
          <p:cNvSpPr/>
          <p:nvPr/>
        </p:nvSpPr>
        <p:spPr>
          <a:xfrm>
            <a:off x="136628" y="1794158"/>
            <a:ext cx="918714" cy="338554"/>
          </a:xfrm>
          <a:prstGeom prst="rect">
            <a:avLst/>
          </a:prstGeom>
          <a:noFill/>
        </p:spPr>
        <p:txBody>
          <a:bodyPr wrap="none" lIns="91440" tIns="45720" rIns="91440" bIns="45720">
            <a:spAutoFit/>
          </a:bodyPr>
          <a:lstStyle/>
          <a:p>
            <a:pPr algn="ct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Products</a:t>
            </a:r>
          </a:p>
        </p:txBody>
      </p:sp>
      <p:pic>
        <p:nvPicPr>
          <p:cNvPr id="1026" name="Picture 2" descr="TDC Holding A/S - Wikipedia">
            <a:extLst>
              <a:ext uri="{FF2B5EF4-FFF2-40B4-BE49-F238E27FC236}">
                <a16:creationId xmlns:a16="http://schemas.microsoft.com/office/drawing/2014/main" id="{D9E61553-0BE7-24B4-F9CB-4AA6A31A41C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29447" y="1964833"/>
            <a:ext cx="900248" cy="7688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AD043F7F-AC27-2619-9D01-2B304548D00A}"/>
              </a:ext>
            </a:extLs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10000" b="90000" l="10000" r="90000">
                        <a14:foregroundMark x1="33800" y1="37400" x2="33800" y2="37400"/>
                        <a14:foregroundMark x1="32667" y1="34200" x2="33400" y2="39200"/>
                        <a14:foregroundMark x1="34267" y1="37133" x2="42800" y2="38267"/>
                        <a14:foregroundMark x1="42800" y1="38267" x2="43067" y2="38267"/>
                        <a14:foregroundMark x1="45067" y1="29533" x2="34933" y2="31467"/>
                        <a14:foregroundMark x1="34933" y1="31467" x2="34467" y2="39800"/>
                        <a14:foregroundMark x1="46733" y1="37467" x2="37000" y2="38800"/>
                        <a14:foregroundMark x1="46933" y1="29533" x2="45133" y2="29933"/>
                        <a14:foregroundMark x1="47867" y1="29733" x2="47867" y2="29733"/>
                        <a14:foregroundMark x1="47267" y1="37467" x2="47533" y2="39267"/>
                        <a14:foregroundMark x1="47267" y1="46133" x2="36333" y2="46200"/>
                        <a14:foregroundMark x1="36333" y1="46200" x2="30400" y2="38867"/>
                        <a14:foregroundMark x1="30400" y1="38867" x2="30400" y2="38867"/>
                        <a14:foregroundMark x1="47933" y1="44933" x2="47933" y2="46933"/>
                        <a14:foregroundMark x1="70400" y1="53133" x2="59133" y2="53467"/>
                        <a14:foregroundMark x1="59133" y1="53467" x2="55267" y2="61733"/>
                        <a14:foregroundMark x1="55267" y1="61733" x2="59800" y2="67600"/>
                        <a14:foregroundMark x1="59800" y1="67600" x2="61587" y2="66804"/>
                        <a14:foregroundMark x1="67133" y1="64333" x2="67533" y2="62467"/>
                        <a14:foregroundMark x1="65067" y1="67598" x2="64933" y2="68333"/>
                        <a14:foregroundMark x1="65327" y1="66174" x2="65091" y2="67466"/>
                        <a14:foregroundMark x1="65266" y1="66507" x2="65342" y2="66092"/>
                        <a14:foregroundMark x1="66200" y1="61400" x2="65657" y2="64367"/>
                        <a14:foregroundMark x1="64933" y1="68333" x2="60400" y2="68667"/>
                        <a14:foregroundMark x1="42400" y1="59400" x2="37800" y2="63267"/>
                        <a14:backgroundMark x1="63667" y1="65867" x2="63667" y2="65867"/>
                        <a14:backgroundMark x1="64467" y1="66400" x2="63133" y2="65800"/>
                        <a14:backgroundMark x1="63800" y1="66400" x2="62067" y2="66400"/>
                        <a14:backgroundMark x1="64533" y1="65533" x2="64533" y2="65533"/>
                        <a14:backgroundMark x1="64067" y1="64933" x2="64533" y2="65800"/>
                        <a14:backgroundMark x1="64067" y1="65600" x2="64600" y2="65467"/>
                        <a14:backgroundMark x1="64533" y1="65267" x2="61467" y2="66667"/>
                        <a14:backgroundMark x1="63733" y1="64800" x2="65000" y2="65267"/>
                        <a14:backgroundMark x1="63133" y1="66067" x2="61400" y2="66933"/>
                        <a14:backgroundMark x1="64733" y1="65533" x2="64733" y2="65533"/>
                        <a14:backgroundMark x1="64733" y1="65333" x2="65067" y2="65733"/>
                      </a14:backgroundRemoval>
                    </a14:imgEffect>
                  </a14:imgLayer>
                </a14:imgProps>
              </a:ext>
              <a:ext uri="{28A0092B-C50C-407E-A947-70E740481C1C}">
                <a14:useLocalDpi xmlns:a14="http://schemas.microsoft.com/office/drawing/2010/main" val="0"/>
              </a:ext>
            </a:extLst>
          </a:blip>
          <a:srcRect/>
          <a:stretch>
            <a:fillRect/>
          </a:stretch>
        </p:blipFill>
        <p:spPr bwMode="auto">
          <a:xfrm>
            <a:off x="1768216" y="2884138"/>
            <a:ext cx="1781059" cy="178105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48B3DA19-F100-9C3B-C652-89DCD00712B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96219" y="3513912"/>
            <a:ext cx="1702302" cy="24736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ærkevarer">
            <a:extLst>
              <a:ext uri="{FF2B5EF4-FFF2-40B4-BE49-F238E27FC236}">
                <a16:creationId xmlns:a16="http://schemas.microsoft.com/office/drawing/2014/main" id="{B42EBEAA-A7A5-3CA5-F41C-CF26370B356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36398" y="5084865"/>
            <a:ext cx="1662123" cy="33545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Biofermentering kan blive nyt dansk væksteventyr | Andel">
            <a:extLst>
              <a:ext uri="{FF2B5EF4-FFF2-40B4-BE49-F238E27FC236}">
                <a16:creationId xmlns:a16="http://schemas.microsoft.com/office/drawing/2014/main" id="{2737C070-7587-9A55-082C-8617799E4E9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112619" y="2010727"/>
            <a:ext cx="1469503" cy="459794"/>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entia dashboard - DATA KINGDOM">
            <a:extLst>
              <a:ext uri="{FF2B5EF4-FFF2-40B4-BE49-F238E27FC236}">
                <a16:creationId xmlns:a16="http://schemas.microsoft.com/office/drawing/2014/main" id="{675A25F5-CFAF-755A-4399-50C0BCE976E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56180" y="4579117"/>
            <a:ext cx="1813684" cy="1015663"/>
          </a:xfrm>
          <a:prstGeom prst="rect">
            <a:avLst/>
          </a:prstGeom>
          <a:noFill/>
          <a:extLst>
            <a:ext uri="{909E8E84-426E-40DD-AFC4-6F175D3DCCD1}">
              <a14:hiddenFill xmlns:a14="http://schemas.microsoft.com/office/drawing/2010/main">
                <a:solidFill>
                  <a:srgbClr val="FFFFFF"/>
                </a:solidFill>
              </a14:hiddenFill>
            </a:ext>
          </a:extLst>
        </p:spPr>
      </p:pic>
      <p:sp>
        <p:nvSpPr>
          <p:cNvPr id="2" name="Rektangel 1">
            <a:extLst>
              <a:ext uri="{FF2B5EF4-FFF2-40B4-BE49-F238E27FC236}">
                <a16:creationId xmlns:a16="http://schemas.microsoft.com/office/drawing/2014/main" id="{FB6A687D-1EE7-D581-7605-CA7615D942B5}"/>
              </a:ext>
            </a:extLst>
          </p:cNvPr>
          <p:cNvSpPr/>
          <p:nvPr/>
        </p:nvSpPr>
        <p:spPr>
          <a:xfrm>
            <a:off x="3174888" y="1860297"/>
            <a:ext cx="3178155" cy="1015663"/>
          </a:xfrm>
          <a:prstGeom prst="rect">
            <a:avLst/>
          </a:prstGeom>
          <a:noFill/>
        </p:spPr>
        <p:txBody>
          <a:bodyPr wrap="square" lIns="91440" tIns="45720" rIns="91440" bIns="45720">
            <a:spAutoFit/>
          </a:bodyPr>
          <a:lstStyle/>
          <a:p>
            <a:r>
              <a:rPr lang="en-US" sz="1000" b="0" i="0" dirty="0">
                <a:solidFill>
                  <a:schemeClr val="bg1"/>
                </a:solidFill>
                <a:effectLst/>
              </a:rPr>
              <a:t>TDC, or "Tele </a:t>
            </a:r>
            <a:r>
              <a:rPr lang="en-US" sz="1000" b="0" i="0" dirty="0" err="1">
                <a:solidFill>
                  <a:schemeClr val="bg1"/>
                </a:solidFill>
                <a:effectLst/>
              </a:rPr>
              <a:t>Danmark</a:t>
            </a:r>
            <a:r>
              <a:rPr lang="en-US" sz="1000" b="0" i="0" dirty="0">
                <a:solidFill>
                  <a:schemeClr val="bg1"/>
                </a:solidFill>
                <a:effectLst/>
              </a:rPr>
              <a:t> Communications," is a major Danish telecommunications company. It provides broadband, mobile telephony, and TV services in Denmark. TDC has been a significant player in the Danish telecommunications market and has a history of delivering various forms of communication services.</a:t>
            </a:r>
            <a:endParaRPr lang="da-DK" sz="10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3" name="Rektangel 2">
            <a:extLst>
              <a:ext uri="{FF2B5EF4-FFF2-40B4-BE49-F238E27FC236}">
                <a16:creationId xmlns:a16="http://schemas.microsoft.com/office/drawing/2014/main" id="{67DBD75C-9FAC-D265-5923-8F35E1E1B926}"/>
              </a:ext>
            </a:extLst>
          </p:cNvPr>
          <p:cNvSpPr/>
          <p:nvPr/>
        </p:nvSpPr>
        <p:spPr>
          <a:xfrm>
            <a:off x="3174887" y="3330390"/>
            <a:ext cx="3178155" cy="861774"/>
          </a:xfrm>
          <a:prstGeom prst="rect">
            <a:avLst/>
          </a:prstGeom>
          <a:noFill/>
        </p:spPr>
        <p:txBody>
          <a:bodyPr wrap="square" lIns="91440" tIns="45720" rIns="91440" bIns="45720">
            <a:spAutoFit/>
          </a:bodyPr>
          <a:lstStyle/>
          <a:p>
            <a:r>
              <a:rPr lang="en-US" sz="1000" b="0" i="0" dirty="0">
                <a:solidFill>
                  <a:schemeClr val="bg1"/>
                </a:solidFill>
                <a:effectLst/>
              </a:rPr>
              <a:t>EG is a Danish IT company that provides software solutions and IT services across various industries, including healthcare, retail, and business. They offer solutions in areas such as financial management, HR, and digitalization of business processes.</a:t>
            </a:r>
            <a:endParaRPr lang="da-DK" sz="10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4" name="Rektangel 23">
            <a:extLst>
              <a:ext uri="{FF2B5EF4-FFF2-40B4-BE49-F238E27FC236}">
                <a16:creationId xmlns:a16="http://schemas.microsoft.com/office/drawing/2014/main" id="{6AC7B488-4622-A50C-50E2-71CF8493F5B4}"/>
              </a:ext>
            </a:extLst>
          </p:cNvPr>
          <p:cNvSpPr/>
          <p:nvPr/>
        </p:nvSpPr>
        <p:spPr>
          <a:xfrm>
            <a:off x="8745437" y="1860296"/>
            <a:ext cx="3178155" cy="861774"/>
          </a:xfrm>
          <a:prstGeom prst="rect">
            <a:avLst/>
          </a:prstGeom>
          <a:noFill/>
        </p:spPr>
        <p:txBody>
          <a:bodyPr wrap="square" lIns="91440" tIns="45720" rIns="91440" bIns="45720">
            <a:spAutoFit/>
          </a:bodyPr>
          <a:lstStyle/>
          <a:p>
            <a:r>
              <a:rPr lang="en-US" sz="1000" b="0" i="0" dirty="0" err="1">
                <a:solidFill>
                  <a:schemeClr val="bg1"/>
                </a:solidFill>
                <a:effectLst/>
              </a:rPr>
              <a:t>Andel</a:t>
            </a:r>
            <a:r>
              <a:rPr lang="en-US" sz="1000" b="0" i="0" dirty="0">
                <a:solidFill>
                  <a:schemeClr val="bg1"/>
                </a:solidFill>
                <a:effectLst/>
              </a:rPr>
              <a:t> is a Danish cooperative enterprise involved in energy, utility, and telecommunications sectors. It operates as a member-owned organization, with a focus on providing services and resources for the benefit of its members in these industries.</a:t>
            </a:r>
            <a:endParaRPr lang="da-DK" sz="10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5" name="Rektangel 24">
            <a:extLst>
              <a:ext uri="{FF2B5EF4-FFF2-40B4-BE49-F238E27FC236}">
                <a16:creationId xmlns:a16="http://schemas.microsoft.com/office/drawing/2014/main" id="{90E67B9F-5DAA-7CED-FBA2-C19F12CCE780}"/>
              </a:ext>
            </a:extLst>
          </p:cNvPr>
          <p:cNvSpPr/>
          <p:nvPr/>
        </p:nvSpPr>
        <p:spPr>
          <a:xfrm>
            <a:off x="8745435" y="3342950"/>
            <a:ext cx="3178155" cy="553998"/>
          </a:xfrm>
          <a:prstGeom prst="rect">
            <a:avLst/>
          </a:prstGeom>
          <a:noFill/>
        </p:spPr>
        <p:txBody>
          <a:bodyPr wrap="square" lIns="91440" tIns="45720" rIns="91440" bIns="45720">
            <a:spAutoFit/>
          </a:bodyPr>
          <a:lstStyle/>
          <a:p>
            <a:r>
              <a:rPr lang="en-US" sz="1000" b="0" i="0" dirty="0">
                <a:solidFill>
                  <a:schemeClr val="bg1"/>
                </a:solidFill>
                <a:effectLst/>
              </a:rPr>
              <a:t>Sundhed.dk is a Danish digital health portal that provides online access to health-related information, services, and digital tools for citizens and healthcare professionals.</a:t>
            </a:r>
            <a:endParaRPr lang="da-DK" sz="10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6" name="Rektangel 25">
            <a:extLst>
              <a:ext uri="{FF2B5EF4-FFF2-40B4-BE49-F238E27FC236}">
                <a16:creationId xmlns:a16="http://schemas.microsoft.com/office/drawing/2014/main" id="{D33144CE-9E7A-79E3-CFBF-B8811C5DF6F1}"/>
              </a:ext>
            </a:extLst>
          </p:cNvPr>
          <p:cNvSpPr/>
          <p:nvPr/>
        </p:nvSpPr>
        <p:spPr>
          <a:xfrm>
            <a:off x="8745435" y="4801359"/>
            <a:ext cx="3178155" cy="861774"/>
          </a:xfrm>
          <a:prstGeom prst="rect">
            <a:avLst/>
          </a:prstGeom>
          <a:noFill/>
        </p:spPr>
        <p:txBody>
          <a:bodyPr wrap="square" lIns="91440" tIns="45720" rIns="91440" bIns="45720">
            <a:spAutoFit/>
          </a:bodyPr>
          <a:lstStyle/>
          <a:p>
            <a:br>
              <a:rPr lang="en-US" sz="1000" dirty="0">
                <a:solidFill>
                  <a:schemeClr val="bg1"/>
                </a:solidFill>
              </a:rPr>
            </a:br>
            <a:r>
              <a:rPr lang="en-US" sz="1000" b="0" i="0" dirty="0" err="1">
                <a:solidFill>
                  <a:schemeClr val="bg1"/>
                </a:solidFill>
                <a:effectLst/>
              </a:rPr>
              <a:t>Orifarm</a:t>
            </a:r>
            <a:r>
              <a:rPr lang="en-US" sz="1000" b="0" i="0" dirty="0">
                <a:solidFill>
                  <a:schemeClr val="bg1"/>
                </a:solidFill>
                <a:effectLst/>
              </a:rPr>
              <a:t> is a Danish pharmaceutical company that specializes in the parallel import and distribution of generic pharmaceuticals. They focus on providing cost-effective alternatives to brand-name medications.</a:t>
            </a:r>
            <a:endParaRPr lang="da-DK" sz="10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7" name="Rektangel 26">
            <a:extLst>
              <a:ext uri="{FF2B5EF4-FFF2-40B4-BE49-F238E27FC236}">
                <a16:creationId xmlns:a16="http://schemas.microsoft.com/office/drawing/2014/main" id="{52B19519-06BA-2F16-F6BB-EF3DB8E2AA44}"/>
              </a:ext>
            </a:extLst>
          </p:cNvPr>
          <p:cNvSpPr/>
          <p:nvPr/>
        </p:nvSpPr>
        <p:spPr>
          <a:xfrm>
            <a:off x="3174886" y="4830484"/>
            <a:ext cx="3178155" cy="861774"/>
          </a:xfrm>
          <a:prstGeom prst="rect">
            <a:avLst/>
          </a:prstGeom>
          <a:noFill/>
        </p:spPr>
        <p:txBody>
          <a:bodyPr wrap="square" lIns="91440" tIns="45720" rIns="91440" bIns="45720">
            <a:spAutoFit/>
          </a:bodyPr>
          <a:lstStyle/>
          <a:p>
            <a:r>
              <a:rPr lang="en-US" sz="1000" b="0" i="0" dirty="0" err="1">
                <a:solidFill>
                  <a:schemeClr val="bg1"/>
                </a:solidFill>
                <a:effectLst/>
              </a:rPr>
              <a:t>Sentia</a:t>
            </a:r>
            <a:r>
              <a:rPr lang="en-US" sz="1000" b="0" i="0" dirty="0">
                <a:solidFill>
                  <a:schemeClr val="bg1"/>
                </a:solidFill>
                <a:effectLst/>
              </a:rPr>
              <a:t> is a European IT outsourcing and cloud services company that specializes in managing and optimizing cloud infrastructure for businesses. They offer solutions for cloud hosting, managed services, and digital transformation.</a:t>
            </a:r>
            <a:endParaRPr lang="da-DK" sz="10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8" name="Rektangel 27">
            <a:hlinkClick r:id="rId13" action="ppaction://hlinksldjump"/>
            <a:extLst>
              <a:ext uri="{FF2B5EF4-FFF2-40B4-BE49-F238E27FC236}">
                <a16:creationId xmlns:a16="http://schemas.microsoft.com/office/drawing/2014/main" id="{9C3058A1-1376-0ED5-E9DA-C6A43A20B656}"/>
              </a:ext>
            </a:extLst>
          </p:cNvPr>
          <p:cNvSpPr/>
          <p:nvPr/>
        </p:nvSpPr>
        <p:spPr>
          <a:xfrm>
            <a:off x="132204" y="3993134"/>
            <a:ext cx="819455" cy="338554"/>
          </a:xfrm>
          <a:prstGeom prst="rect">
            <a:avLst/>
          </a:prstGeom>
          <a:noFill/>
        </p:spPr>
        <p:txBody>
          <a:bodyPr wrap="none" lIns="91440" tIns="45720" rIns="91440" bIns="45720">
            <a:spAutoFit/>
          </a:bodyPr>
          <a:lstStyle/>
          <a:p>
            <a:pPr algn="ct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Partner</a:t>
            </a:r>
          </a:p>
        </p:txBody>
      </p:sp>
      <p:sp>
        <p:nvSpPr>
          <p:cNvPr id="29" name="Rektangel 28">
            <a:hlinkClick r:id="rId14" action="ppaction://hlinksldjump"/>
            <a:extLst>
              <a:ext uri="{FF2B5EF4-FFF2-40B4-BE49-F238E27FC236}">
                <a16:creationId xmlns:a16="http://schemas.microsoft.com/office/drawing/2014/main" id="{8BF8B76B-5E1D-3962-6086-426FC6691EBC}"/>
              </a:ext>
            </a:extLst>
          </p:cNvPr>
          <p:cNvSpPr/>
          <p:nvPr/>
        </p:nvSpPr>
        <p:spPr>
          <a:xfrm>
            <a:off x="98704" y="5092622"/>
            <a:ext cx="878766" cy="338554"/>
          </a:xfrm>
          <a:prstGeom prst="rect">
            <a:avLst/>
          </a:prstGeom>
          <a:noFill/>
        </p:spPr>
        <p:txBody>
          <a:bodyPr wrap="none" lIns="91440" tIns="45720" rIns="91440" bIns="45720">
            <a:spAutoFit/>
          </a:bodyPr>
          <a:lstStyle/>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Referrer</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30" name="Rektangel 29">
            <a:hlinkClick r:id="rId15" action="ppaction://hlinksldjump"/>
            <a:extLst>
              <a:ext uri="{FF2B5EF4-FFF2-40B4-BE49-F238E27FC236}">
                <a16:creationId xmlns:a16="http://schemas.microsoft.com/office/drawing/2014/main" id="{9C987F1A-BE64-1CB7-42F0-533EC5F9976E}"/>
              </a:ext>
            </a:extLst>
          </p:cNvPr>
          <p:cNvSpPr/>
          <p:nvPr/>
        </p:nvSpPr>
        <p:spPr>
          <a:xfrm>
            <a:off x="239768" y="6496218"/>
            <a:ext cx="635110" cy="215444"/>
          </a:xfrm>
          <a:prstGeom prst="rect">
            <a:avLst/>
          </a:prstGeom>
          <a:noFill/>
        </p:spPr>
        <p:txBody>
          <a:bodyPr wrap="none" lIns="91440" tIns="45720" rIns="91440" bIns="45720">
            <a:spAutoFit/>
          </a:bodyPr>
          <a:lstStyle/>
          <a:p>
            <a:pPr algn="ctr"/>
            <a:r>
              <a:rPr lang="da-DK" sz="8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Front page</a:t>
            </a:r>
          </a:p>
        </p:txBody>
      </p:sp>
    </p:spTree>
    <p:extLst>
      <p:ext uri="{BB962C8B-B14F-4D97-AF65-F5344CB8AC3E}">
        <p14:creationId xmlns:p14="http://schemas.microsoft.com/office/powerpoint/2010/main" val="316134486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15936322-FDC4-A1DD-0A72-3F2F0DD37FEA}"/>
              </a:ext>
            </a:extLst>
          </p:cNvPr>
          <p:cNvSpPr>
            <a:spLocks noGrp="1" noRot="1" noMove="1" noResize="1" noEditPoints="1" noAdjustHandles="1" noChangeArrowheads="1" noChangeShapeType="1"/>
          </p:cNvSpPr>
          <p:nvPr/>
        </p:nvSpPr>
        <p:spPr>
          <a:xfrm>
            <a:off x="0" y="0"/>
            <a:ext cx="12192000" cy="6858000"/>
          </a:xfrm>
          <a:prstGeom prst="rect">
            <a:avLst/>
          </a:prstGeom>
          <a:gradFill flip="none" rotWithShape="1">
            <a:gsLst>
              <a:gs pos="75250">
                <a:srgbClr val="3566BD"/>
              </a:gs>
              <a:gs pos="0">
                <a:schemeClr val="accent1">
                  <a:shade val="30000"/>
                  <a:satMod val="115000"/>
                </a:schemeClr>
              </a:gs>
              <a:gs pos="50000">
                <a:schemeClr val="accent1">
                  <a:shade val="67500"/>
                  <a:satMod val="115000"/>
                </a:schemeClr>
              </a:gs>
              <a:gs pos="100000">
                <a:schemeClr val="accent1">
                  <a:shade val="100000"/>
                  <a:satMod val="115000"/>
                </a:scheme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dirty="0">
              <a:cs typeface="Posterama" panose="020B0504020200020000" pitchFamily="34" charset="0"/>
            </a:endParaRPr>
          </a:p>
        </p:txBody>
      </p:sp>
      <p:sp>
        <p:nvSpPr>
          <p:cNvPr id="33" name="Rektangel: afrundede hjørner 32">
            <a:extLst>
              <a:ext uri="{FF2B5EF4-FFF2-40B4-BE49-F238E27FC236}">
                <a16:creationId xmlns:a16="http://schemas.microsoft.com/office/drawing/2014/main" id="{4CF11C5B-2EC0-B9CA-254A-088758DD7EF2}"/>
              </a:ext>
            </a:extLst>
          </p:cNvPr>
          <p:cNvSpPr/>
          <p:nvPr/>
        </p:nvSpPr>
        <p:spPr>
          <a:xfrm>
            <a:off x="6798141" y="2314414"/>
            <a:ext cx="4134853" cy="174624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32" name="Rektangel: afrundede hjørner 31">
            <a:extLst>
              <a:ext uri="{FF2B5EF4-FFF2-40B4-BE49-F238E27FC236}">
                <a16:creationId xmlns:a16="http://schemas.microsoft.com/office/drawing/2014/main" id="{1C06A112-0731-45D0-B8F3-179293E2E6DA}"/>
              </a:ext>
            </a:extLst>
          </p:cNvPr>
          <p:cNvSpPr/>
          <p:nvPr/>
        </p:nvSpPr>
        <p:spPr>
          <a:xfrm>
            <a:off x="1902695" y="2300411"/>
            <a:ext cx="4134853" cy="1760248"/>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6" name="Rektangel 5">
            <a:extLst>
              <a:ext uri="{FF2B5EF4-FFF2-40B4-BE49-F238E27FC236}">
                <a16:creationId xmlns:a16="http://schemas.microsoft.com/office/drawing/2014/main" id="{F3EEA189-DCDB-C29A-C733-68DBBC538B3C}"/>
              </a:ext>
            </a:extLst>
          </p:cNvPr>
          <p:cNvSpPr/>
          <p:nvPr/>
        </p:nvSpPr>
        <p:spPr>
          <a:xfrm>
            <a:off x="5702248" y="491179"/>
            <a:ext cx="1427763" cy="584775"/>
          </a:xfrm>
          <a:prstGeom prst="rect">
            <a:avLst/>
          </a:prstGeom>
          <a:noFill/>
        </p:spPr>
        <p:txBody>
          <a:bodyPr wrap="none" lIns="91440" tIns="45720" rIns="91440" bIns="45720">
            <a:spAutoFit/>
          </a:bodyPr>
          <a:lstStyle/>
          <a:p>
            <a:pPr algn="ctr"/>
            <a:r>
              <a:rPr lang="da-DK" sz="32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Partner</a:t>
            </a:r>
          </a:p>
        </p:txBody>
      </p:sp>
      <p:pic>
        <p:nvPicPr>
          <p:cNvPr id="7" name="Billede 6" descr="Et billede, der indeholder Font/skrifttype, Grafik, logo, symbol&#10;&#10;Automatisk genereret beskrivelse">
            <a:extLst>
              <a:ext uri="{FF2B5EF4-FFF2-40B4-BE49-F238E27FC236}">
                <a16:creationId xmlns:a16="http://schemas.microsoft.com/office/drawing/2014/main" id="{76EBB35F-06D5-3D97-A9D3-FDCBF1A971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1853" y="6388085"/>
            <a:ext cx="1560431" cy="277410"/>
          </a:xfrm>
          <a:prstGeom prst="rect">
            <a:avLst/>
          </a:prstGeom>
        </p:spPr>
      </p:pic>
      <p:sp>
        <p:nvSpPr>
          <p:cNvPr id="8" name="Rektangel 7">
            <a:extLst>
              <a:ext uri="{FF2B5EF4-FFF2-40B4-BE49-F238E27FC236}">
                <a16:creationId xmlns:a16="http://schemas.microsoft.com/office/drawing/2014/main" id="{251CB068-6A08-9F18-4614-CB948FE1ED94}"/>
              </a:ext>
            </a:extLst>
          </p:cNvPr>
          <p:cNvSpPr/>
          <p:nvPr/>
        </p:nvSpPr>
        <p:spPr>
          <a:xfrm>
            <a:off x="9739563" y="-4872798"/>
            <a:ext cx="2189748" cy="3726646"/>
          </a:xfrm>
          <a:prstGeom prst="rect">
            <a:avLst/>
          </a:prstGeom>
          <a:solidFill>
            <a:srgbClr val="5271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9" name="Ellipse 8">
            <a:extLst>
              <a:ext uri="{FF2B5EF4-FFF2-40B4-BE49-F238E27FC236}">
                <a16:creationId xmlns:a16="http://schemas.microsoft.com/office/drawing/2014/main" id="{B86D9FD8-CF29-FADA-DA1A-32E76413188A}"/>
              </a:ext>
            </a:extLst>
          </p:cNvPr>
          <p:cNvSpPr/>
          <p:nvPr/>
        </p:nvSpPr>
        <p:spPr>
          <a:xfrm>
            <a:off x="9739563" y="-2187776"/>
            <a:ext cx="2189748" cy="1959264"/>
          </a:xfrm>
          <a:prstGeom prst="ellipse">
            <a:avLst/>
          </a:prstGeom>
          <a:solidFill>
            <a:srgbClr val="5271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10" name="Ellipse 9">
            <a:extLst>
              <a:ext uri="{FF2B5EF4-FFF2-40B4-BE49-F238E27FC236}">
                <a16:creationId xmlns:a16="http://schemas.microsoft.com/office/drawing/2014/main" id="{303365AF-4253-3F12-5E6A-1E4D524559C0}"/>
              </a:ext>
            </a:extLst>
          </p:cNvPr>
          <p:cNvSpPr/>
          <p:nvPr/>
        </p:nvSpPr>
        <p:spPr>
          <a:xfrm>
            <a:off x="8019136" y="-4351345"/>
            <a:ext cx="3589057" cy="3589057"/>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pic>
        <p:nvPicPr>
          <p:cNvPr id="11" name="Billede 10" descr="Et billede, der indeholder tekst, Mobiltelefon, gadget, Mobilenhed&#10;&#10;Automatisk genereret beskrivelse">
            <a:extLst>
              <a:ext uri="{FF2B5EF4-FFF2-40B4-BE49-F238E27FC236}">
                <a16:creationId xmlns:a16="http://schemas.microsoft.com/office/drawing/2014/main" id="{72DF02CF-661D-D39D-9892-55B3435B31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0143" y="-4888333"/>
            <a:ext cx="3532604" cy="4996610"/>
          </a:xfrm>
          <a:prstGeom prst="rect">
            <a:avLst/>
          </a:prstGeom>
        </p:spPr>
      </p:pic>
      <p:sp>
        <p:nvSpPr>
          <p:cNvPr id="14" name="Rektangel 13">
            <a:extLst>
              <a:ext uri="{FF2B5EF4-FFF2-40B4-BE49-F238E27FC236}">
                <a16:creationId xmlns:a16="http://schemas.microsoft.com/office/drawing/2014/main" id="{4EB6922B-BBFB-918C-6C17-1D134F1D2DD6}"/>
              </a:ext>
            </a:extLst>
          </p:cNvPr>
          <p:cNvSpPr>
            <a:spLocks noGrp="1" noRot="1" noMove="1" noResize="1" noEditPoints="1" noAdjustHandles="1" noChangeArrowheads="1" noChangeShapeType="1"/>
          </p:cNvSpPr>
          <p:nvPr/>
        </p:nvSpPr>
        <p:spPr>
          <a:xfrm>
            <a:off x="0" y="0"/>
            <a:ext cx="1100889" cy="6918158"/>
          </a:xfrm>
          <a:prstGeom prst="rect">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15" name="Ellipse 14">
            <a:extLst>
              <a:ext uri="{FF2B5EF4-FFF2-40B4-BE49-F238E27FC236}">
                <a16:creationId xmlns:a16="http://schemas.microsoft.com/office/drawing/2014/main" id="{1F7C0B2C-29E6-E832-4EB3-24A78B7ADB10}"/>
              </a:ext>
            </a:extLst>
          </p:cNvPr>
          <p:cNvSpPr/>
          <p:nvPr/>
        </p:nvSpPr>
        <p:spPr>
          <a:xfrm>
            <a:off x="572319" y="3645011"/>
            <a:ext cx="1057140" cy="1057140"/>
          </a:xfrm>
          <a:prstGeom prst="ellipse">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cs typeface="Posterama" panose="020B0504020200020000" pitchFamily="34" charset="0"/>
            </a:endParaRPr>
          </a:p>
        </p:txBody>
      </p:sp>
      <p:sp>
        <p:nvSpPr>
          <p:cNvPr id="16" name="Rektangel 15">
            <a:hlinkClick r:id="rId4" action="ppaction://hlinksldjump"/>
            <a:extLst>
              <a:ext uri="{FF2B5EF4-FFF2-40B4-BE49-F238E27FC236}">
                <a16:creationId xmlns:a16="http://schemas.microsoft.com/office/drawing/2014/main" id="{D81E9A15-2F55-A046-7E81-B500694FA577}"/>
              </a:ext>
            </a:extLst>
          </p:cNvPr>
          <p:cNvSpPr/>
          <p:nvPr/>
        </p:nvSpPr>
        <p:spPr>
          <a:xfrm>
            <a:off x="122748" y="506891"/>
            <a:ext cx="873957" cy="584775"/>
          </a:xfrm>
          <a:prstGeom prst="rect">
            <a:avLst/>
          </a:prstGeom>
          <a:noFill/>
        </p:spPr>
        <p:txBody>
          <a:bodyPr wrap="none" lIns="91440" tIns="45720" rIns="91440" bIns="45720">
            <a:spAutoFit/>
          </a:bodyPr>
          <a:lstStyle/>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About</a:t>
            </a: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 </a:t>
            </a:r>
          </a:p>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MyDesk</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17" name="Rektangel 16">
            <a:extLst>
              <a:ext uri="{FF2B5EF4-FFF2-40B4-BE49-F238E27FC236}">
                <a16:creationId xmlns:a16="http://schemas.microsoft.com/office/drawing/2014/main" id="{A07AA85B-DEB1-BA8B-8961-74FCD9C1A440}"/>
              </a:ext>
            </a:extLst>
          </p:cNvPr>
          <p:cNvSpPr/>
          <p:nvPr/>
        </p:nvSpPr>
        <p:spPr>
          <a:xfrm>
            <a:off x="709725" y="3993134"/>
            <a:ext cx="819455" cy="338554"/>
          </a:xfrm>
          <a:prstGeom prst="rect">
            <a:avLst/>
          </a:prstGeom>
          <a:noFill/>
        </p:spPr>
        <p:txBody>
          <a:bodyPr wrap="none" lIns="91440" tIns="45720" rIns="91440" bIns="45720">
            <a:spAutoFit/>
          </a:bodyPr>
          <a:lstStyle/>
          <a:p>
            <a:pPr algn="ct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Partner</a:t>
            </a:r>
          </a:p>
        </p:txBody>
      </p:sp>
      <p:sp>
        <p:nvSpPr>
          <p:cNvPr id="20" name="Rektangel 19">
            <a:extLst>
              <a:ext uri="{FF2B5EF4-FFF2-40B4-BE49-F238E27FC236}">
                <a16:creationId xmlns:a16="http://schemas.microsoft.com/office/drawing/2014/main" id="{38C86342-F705-77E3-8C7C-B0BC91ACDDBC}"/>
              </a:ext>
            </a:extLst>
          </p:cNvPr>
          <p:cNvSpPr/>
          <p:nvPr/>
        </p:nvSpPr>
        <p:spPr>
          <a:xfrm>
            <a:off x="3034690" y="1022079"/>
            <a:ext cx="6762877" cy="830997"/>
          </a:xfrm>
          <a:prstGeom prst="rect">
            <a:avLst/>
          </a:prstGeom>
          <a:noFill/>
        </p:spPr>
        <p:txBody>
          <a:bodyPr wrap="square" lIns="91440" tIns="45720" rIns="91440" bIns="45720">
            <a:spAutoFit/>
          </a:bodyPr>
          <a:lstStyle/>
          <a:p>
            <a:pPr algn="ctr"/>
            <a:r>
              <a:rPr lang="en-US" sz="1200" b="0" i="0" dirty="0" err="1">
                <a:solidFill>
                  <a:schemeClr val="bg1"/>
                </a:solidFill>
                <a:effectLst/>
              </a:rPr>
              <a:t>MyDesk</a:t>
            </a:r>
            <a:r>
              <a:rPr lang="en-US" sz="1200" b="0" i="0" dirty="0">
                <a:solidFill>
                  <a:schemeClr val="bg1"/>
                </a:solidFill>
                <a:effectLst/>
              </a:rPr>
              <a:t> offers a unique opportunity for individuals and businesses aiming to expand their reach and enhance growth. By becoming a partner, you can capitalize on the market demand for our innovative workspace solutions tailored specifically for companies. Join us in revolutionizing workspaces and unlocking new business opportunities.</a:t>
            </a:r>
            <a:endParaRPr lang="da-DK" sz="12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1" name="Rektangel 20">
            <a:extLst>
              <a:ext uri="{FF2B5EF4-FFF2-40B4-BE49-F238E27FC236}">
                <a16:creationId xmlns:a16="http://schemas.microsoft.com/office/drawing/2014/main" id="{CD7D9D5B-18EA-72DD-72AE-657A2D7B05D4}"/>
              </a:ext>
            </a:extLst>
          </p:cNvPr>
          <p:cNvSpPr/>
          <p:nvPr/>
        </p:nvSpPr>
        <p:spPr>
          <a:xfrm>
            <a:off x="27617" y="2893646"/>
            <a:ext cx="1069716" cy="338554"/>
          </a:xfrm>
          <a:prstGeom prst="rect">
            <a:avLst/>
          </a:prstGeom>
          <a:noFill/>
        </p:spPr>
        <p:txBody>
          <a:bodyPr wrap="none" lIns="91440" tIns="45720" rIns="91440" bIns="45720">
            <a:spAutoFit/>
          </a:bodyPr>
          <a:lstStyle/>
          <a:p>
            <a:pPr algn="ctr"/>
            <a:r>
              <a:rPr lang="da-DK" sz="1600" dirty="0">
                <a:ln w="0"/>
                <a:solidFill>
                  <a:schemeClr val="bg1"/>
                </a:solidFill>
                <a:effectLst>
                  <a:outerShdw blurRad="38100" dist="19050" dir="2700000" algn="tl" rotWithShape="0">
                    <a:schemeClr val="dk1">
                      <a:alpha val="40000"/>
                    </a:schemeClr>
                  </a:outerShdw>
                </a:effectLst>
                <a:cs typeface="Posterama" panose="020B0504020200020000" pitchFamily="34" charset="0"/>
              </a:rPr>
              <a:t>Customers</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42" name="Rektangel 41">
            <a:hlinkClick r:id="rId5" action="ppaction://hlinksldjump"/>
            <a:extLst>
              <a:ext uri="{FF2B5EF4-FFF2-40B4-BE49-F238E27FC236}">
                <a16:creationId xmlns:a16="http://schemas.microsoft.com/office/drawing/2014/main" id="{81DF01E1-98AE-01E1-1651-0110360FF1A2}"/>
              </a:ext>
            </a:extLst>
          </p:cNvPr>
          <p:cNvSpPr/>
          <p:nvPr/>
        </p:nvSpPr>
        <p:spPr>
          <a:xfrm>
            <a:off x="136628" y="1794158"/>
            <a:ext cx="918714" cy="338554"/>
          </a:xfrm>
          <a:prstGeom prst="rect">
            <a:avLst/>
          </a:prstGeom>
          <a:noFill/>
        </p:spPr>
        <p:txBody>
          <a:bodyPr wrap="none" lIns="91440" tIns="45720" rIns="91440" bIns="45720">
            <a:spAutoFit/>
          </a:bodyPr>
          <a:lstStyle/>
          <a:p>
            <a:pPr algn="ct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Products</a:t>
            </a:r>
          </a:p>
        </p:txBody>
      </p:sp>
      <p:sp>
        <p:nvSpPr>
          <p:cNvPr id="5" name="Rektangel 4">
            <a:hlinkClick r:id="rId6" action="ppaction://hlinksldjump"/>
            <a:extLst>
              <a:ext uri="{FF2B5EF4-FFF2-40B4-BE49-F238E27FC236}">
                <a16:creationId xmlns:a16="http://schemas.microsoft.com/office/drawing/2014/main" id="{232C516C-4C55-FED5-A149-3C1FB8AF8DC0}"/>
              </a:ext>
            </a:extLst>
          </p:cNvPr>
          <p:cNvSpPr/>
          <p:nvPr/>
        </p:nvSpPr>
        <p:spPr>
          <a:xfrm>
            <a:off x="98704" y="5092622"/>
            <a:ext cx="878766" cy="338554"/>
          </a:xfrm>
          <a:prstGeom prst="rect">
            <a:avLst/>
          </a:prstGeom>
          <a:noFill/>
        </p:spPr>
        <p:txBody>
          <a:bodyPr wrap="none" lIns="91440" tIns="45720" rIns="91440" bIns="45720">
            <a:spAutoFit/>
          </a:bodyPr>
          <a:lstStyle/>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Referrer</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12" name="Rektangel 11">
            <a:hlinkClick r:id="rId7" action="ppaction://hlinksldjump"/>
            <a:extLst>
              <a:ext uri="{FF2B5EF4-FFF2-40B4-BE49-F238E27FC236}">
                <a16:creationId xmlns:a16="http://schemas.microsoft.com/office/drawing/2014/main" id="{805C7E5F-2C86-31B7-312C-F73619CA306E}"/>
              </a:ext>
            </a:extLst>
          </p:cNvPr>
          <p:cNvSpPr/>
          <p:nvPr/>
        </p:nvSpPr>
        <p:spPr>
          <a:xfrm>
            <a:off x="239768" y="6496218"/>
            <a:ext cx="635110" cy="215444"/>
          </a:xfrm>
          <a:prstGeom prst="rect">
            <a:avLst/>
          </a:prstGeom>
          <a:noFill/>
        </p:spPr>
        <p:txBody>
          <a:bodyPr wrap="none" lIns="91440" tIns="45720" rIns="91440" bIns="45720">
            <a:spAutoFit/>
          </a:bodyPr>
          <a:lstStyle/>
          <a:p>
            <a:pPr algn="ctr"/>
            <a:r>
              <a:rPr lang="da-DK" sz="8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Front page</a:t>
            </a:r>
          </a:p>
        </p:txBody>
      </p:sp>
      <p:sp>
        <p:nvSpPr>
          <p:cNvPr id="13" name="Rektangel 12">
            <a:extLst>
              <a:ext uri="{FF2B5EF4-FFF2-40B4-BE49-F238E27FC236}">
                <a16:creationId xmlns:a16="http://schemas.microsoft.com/office/drawing/2014/main" id="{7CF0CE13-F025-3D32-336B-1ADE2F9D4EEA}"/>
              </a:ext>
            </a:extLst>
          </p:cNvPr>
          <p:cNvSpPr/>
          <p:nvPr/>
        </p:nvSpPr>
        <p:spPr>
          <a:xfrm>
            <a:off x="2523507" y="2448933"/>
            <a:ext cx="1652893" cy="369332"/>
          </a:xfrm>
          <a:prstGeom prst="rect">
            <a:avLst/>
          </a:prstGeom>
          <a:noFill/>
        </p:spPr>
        <p:txBody>
          <a:bodyPr wrap="square" lIns="91440" tIns="45720" rIns="91440" bIns="45720">
            <a:spAutoFit/>
          </a:bodyPr>
          <a:lstStyle/>
          <a:p>
            <a:r>
              <a:rPr lang="da-DK"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Startup</a:t>
            </a:r>
          </a:p>
        </p:txBody>
      </p:sp>
      <p:sp>
        <p:nvSpPr>
          <p:cNvPr id="19" name="Rektangel 18">
            <a:extLst>
              <a:ext uri="{FF2B5EF4-FFF2-40B4-BE49-F238E27FC236}">
                <a16:creationId xmlns:a16="http://schemas.microsoft.com/office/drawing/2014/main" id="{99B86CFE-6A8B-CBBC-9899-A02F1246DC60}"/>
              </a:ext>
            </a:extLst>
          </p:cNvPr>
          <p:cNvSpPr/>
          <p:nvPr/>
        </p:nvSpPr>
        <p:spPr>
          <a:xfrm>
            <a:off x="2027503" y="2861477"/>
            <a:ext cx="4010045" cy="1061829"/>
          </a:xfrm>
          <a:prstGeom prst="rect">
            <a:avLst/>
          </a:prstGeom>
          <a:noFill/>
        </p:spPr>
        <p:txBody>
          <a:bodyPr wrap="square" lIns="91440" tIns="45720" rIns="91440" bIns="45720">
            <a:spAutoFit/>
          </a:bodyPr>
          <a:lstStyle/>
          <a:p>
            <a:r>
              <a:rPr lang="en-US" sz="1050" b="0" i="0" dirty="0">
                <a:solidFill>
                  <a:schemeClr val="bg1"/>
                </a:solidFill>
                <a:effectLst/>
              </a:rPr>
              <a:t>Our onboarding process is designed to provide you with the necessary tools and support to kickstart your success. From comprehensive training sessions to access to marketing materials, we ensure you have everything you need to effectively promote and sell our innovative workspace solutions. Join us, and let's grow together in the dynamic world of workspace innovation.</a:t>
            </a:r>
            <a:endParaRPr lang="da-DK" sz="105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8" name="Rektangel 27">
            <a:extLst>
              <a:ext uri="{FF2B5EF4-FFF2-40B4-BE49-F238E27FC236}">
                <a16:creationId xmlns:a16="http://schemas.microsoft.com/office/drawing/2014/main" id="{CCDD187E-965E-19D0-EA33-0799F078BDC0}"/>
              </a:ext>
            </a:extLst>
          </p:cNvPr>
          <p:cNvSpPr/>
          <p:nvPr/>
        </p:nvSpPr>
        <p:spPr>
          <a:xfrm>
            <a:off x="7355332" y="2442981"/>
            <a:ext cx="1327608" cy="369332"/>
          </a:xfrm>
          <a:prstGeom prst="rect">
            <a:avLst/>
          </a:prstGeom>
          <a:noFill/>
        </p:spPr>
        <p:txBody>
          <a:bodyPr wrap="none" lIns="91440" tIns="45720" rIns="91440" bIns="45720">
            <a:spAutoFit/>
          </a:bodyPr>
          <a:lstStyle/>
          <a:p>
            <a:r>
              <a:rPr lang="da-DK" dirty="0" err="1">
                <a:solidFill>
                  <a:schemeClr val="bg1"/>
                </a:solidFill>
              </a:rPr>
              <a:t>C</a:t>
            </a:r>
            <a:r>
              <a:rPr lang="da-DK" b="0" i="0" dirty="0" err="1">
                <a:solidFill>
                  <a:schemeClr val="bg1"/>
                </a:solidFill>
                <a:effectLst/>
              </a:rPr>
              <a:t>ommission</a:t>
            </a:r>
            <a:endParaRPr lang="da-DK"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9" name="Rektangel 28">
            <a:extLst>
              <a:ext uri="{FF2B5EF4-FFF2-40B4-BE49-F238E27FC236}">
                <a16:creationId xmlns:a16="http://schemas.microsoft.com/office/drawing/2014/main" id="{68807296-C16E-D140-333F-F69719FA9AB1}"/>
              </a:ext>
            </a:extLst>
          </p:cNvPr>
          <p:cNvSpPr/>
          <p:nvPr/>
        </p:nvSpPr>
        <p:spPr>
          <a:xfrm>
            <a:off x="6984528" y="2827357"/>
            <a:ext cx="3832865" cy="900246"/>
          </a:xfrm>
          <a:prstGeom prst="rect">
            <a:avLst/>
          </a:prstGeom>
          <a:noFill/>
        </p:spPr>
        <p:txBody>
          <a:bodyPr wrap="square" lIns="91440" tIns="45720" rIns="91440" bIns="45720">
            <a:spAutoFit/>
          </a:bodyPr>
          <a:lstStyle/>
          <a:p>
            <a:r>
              <a:rPr lang="en-US" sz="1050" b="0" i="0" dirty="0">
                <a:solidFill>
                  <a:schemeClr val="bg1"/>
                </a:solidFill>
                <a:effectLst/>
              </a:rPr>
              <a:t>During the initial </a:t>
            </a:r>
            <a:r>
              <a:rPr lang="en-US" sz="1050" b="1" i="0" dirty="0">
                <a:solidFill>
                  <a:schemeClr val="bg1"/>
                </a:solidFill>
                <a:effectLst/>
              </a:rPr>
              <a:t>24</a:t>
            </a:r>
            <a:r>
              <a:rPr lang="en-US" sz="1050" b="0" i="0" dirty="0">
                <a:solidFill>
                  <a:schemeClr val="bg1"/>
                </a:solidFill>
                <a:effectLst/>
              </a:rPr>
              <a:t> months, you will receive a monthly payout equivalent to </a:t>
            </a:r>
            <a:r>
              <a:rPr lang="en-US" sz="1050" b="1" i="0" dirty="0">
                <a:solidFill>
                  <a:schemeClr val="bg1"/>
                </a:solidFill>
                <a:effectLst/>
              </a:rPr>
              <a:t>50%</a:t>
            </a:r>
            <a:r>
              <a:rPr lang="en-US" sz="1050" b="0" i="0" dirty="0">
                <a:solidFill>
                  <a:schemeClr val="bg1"/>
                </a:solidFill>
                <a:effectLst/>
              </a:rPr>
              <a:t> of the total revenue generated from a customer. This structured commission model ensures a steady and predictable income stream as you build and maintain long-term relationships with clients.</a:t>
            </a:r>
            <a:endParaRPr lang="da-DK" sz="105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pic>
        <p:nvPicPr>
          <p:cNvPr id="35" name="Grafik 34" descr="Søjlediagram med opadgående tendens med massiv udfyldning">
            <a:extLst>
              <a:ext uri="{FF2B5EF4-FFF2-40B4-BE49-F238E27FC236}">
                <a16:creationId xmlns:a16="http://schemas.microsoft.com/office/drawing/2014/main" id="{2AE11476-22EB-0D9F-CB5F-F3961697BE9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82154" y="1882869"/>
            <a:ext cx="914400" cy="914400"/>
          </a:xfrm>
          <a:prstGeom prst="rect">
            <a:avLst/>
          </a:prstGeom>
        </p:spPr>
      </p:pic>
      <p:pic>
        <p:nvPicPr>
          <p:cNvPr id="37" name="Grafik 36" descr="Bøger med massiv udfyldning">
            <a:extLst>
              <a:ext uri="{FF2B5EF4-FFF2-40B4-BE49-F238E27FC236}">
                <a16:creationId xmlns:a16="http://schemas.microsoft.com/office/drawing/2014/main" id="{33EAE758-B46E-2CDC-BA44-C32405CFECA3}"/>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609107" y="1924340"/>
            <a:ext cx="914400" cy="914400"/>
          </a:xfrm>
          <a:prstGeom prst="rect">
            <a:avLst/>
          </a:prstGeom>
        </p:spPr>
      </p:pic>
      <p:sp>
        <p:nvSpPr>
          <p:cNvPr id="38" name="Rektangel: afrundede hjørner 37">
            <a:extLst>
              <a:ext uri="{FF2B5EF4-FFF2-40B4-BE49-F238E27FC236}">
                <a16:creationId xmlns:a16="http://schemas.microsoft.com/office/drawing/2014/main" id="{60990C87-4A83-C923-EB20-9C018C5DEB43}"/>
              </a:ext>
            </a:extLst>
          </p:cNvPr>
          <p:cNvSpPr/>
          <p:nvPr/>
        </p:nvSpPr>
        <p:spPr>
          <a:xfrm>
            <a:off x="1902695" y="4666056"/>
            <a:ext cx="4134853" cy="1760248"/>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39" name="Rektangel 38">
            <a:extLst>
              <a:ext uri="{FF2B5EF4-FFF2-40B4-BE49-F238E27FC236}">
                <a16:creationId xmlns:a16="http://schemas.microsoft.com/office/drawing/2014/main" id="{3D448571-F8EC-656C-FBF1-9A83E276AA4B}"/>
              </a:ext>
            </a:extLst>
          </p:cNvPr>
          <p:cNvSpPr/>
          <p:nvPr/>
        </p:nvSpPr>
        <p:spPr>
          <a:xfrm>
            <a:off x="2523506" y="4786879"/>
            <a:ext cx="1652893" cy="369332"/>
          </a:xfrm>
          <a:prstGeom prst="rect">
            <a:avLst/>
          </a:prstGeom>
          <a:noFill/>
        </p:spPr>
        <p:txBody>
          <a:bodyPr wrap="square" lIns="91440" tIns="45720" rIns="91440" bIns="45720">
            <a:spAutoFit/>
          </a:bodyPr>
          <a:lstStyle/>
          <a:p>
            <a:r>
              <a:rPr lang="da-DK"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Support</a:t>
            </a:r>
          </a:p>
        </p:txBody>
      </p:sp>
      <p:sp>
        <p:nvSpPr>
          <p:cNvPr id="40" name="Rektangel 39">
            <a:extLst>
              <a:ext uri="{FF2B5EF4-FFF2-40B4-BE49-F238E27FC236}">
                <a16:creationId xmlns:a16="http://schemas.microsoft.com/office/drawing/2014/main" id="{F1E02BA0-C9E0-14E2-138D-08C42BFB6B66}"/>
              </a:ext>
            </a:extLst>
          </p:cNvPr>
          <p:cNvSpPr/>
          <p:nvPr/>
        </p:nvSpPr>
        <p:spPr>
          <a:xfrm>
            <a:off x="2027503" y="5161887"/>
            <a:ext cx="4010045" cy="1223412"/>
          </a:xfrm>
          <a:prstGeom prst="rect">
            <a:avLst/>
          </a:prstGeom>
          <a:noFill/>
        </p:spPr>
        <p:txBody>
          <a:bodyPr wrap="square" lIns="91440" tIns="45720" rIns="91440" bIns="45720">
            <a:spAutoFit/>
          </a:bodyPr>
          <a:lstStyle/>
          <a:p>
            <a:r>
              <a:rPr lang="en-US" sz="1050" b="0" i="0" dirty="0" err="1">
                <a:solidFill>
                  <a:schemeClr val="bg1"/>
                </a:solidFill>
                <a:effectLst/>
              </a:rPr>
              <a:t>MyDesk</a:t>
            </a:r>
            <a:r>
              <a:rPr lang="en-US" sz="1050" b="0" i="0" dirty="0">
                <a:solidFill>
                  <a:schemeClr val="bg1"/>
                </a:solidFill>
                <a:effectLst/>
              </a:rPr>
              <a:t> provides robust support throughout your tenure as a sales partner. Our dedicated support team is committed to assisting you at every step, offering guidance on product knowledge, sales strategies, and addressing any inquiries you may have. With </a:t>
            </a:r>
            <a:r>
              <a:rPr lang="en-US" sz="1050" b="0" i="0" dirty="0" err="1">
                <a:solidFill>
                  <a:schemeClr val="bg1"/>
                </a:solidFill>
                <a:effectLst/>
              </a:rPr>
              <a:t>MyDesk</a:t>
            </a:r>
            <a:r>
              <a:rPr lang="en-US" sz="1050" b="0" i="0" dirty="0">
                <a:solidFill>
                  <a:schemeClr val="bg1"/>
                </a:solidFill>
                <a:effectLst/>
              </a:rPr>
              <a:t>, you're not just a partner – you're backed by a collaborative network that values your success, ensuring a supportive environment for your growth in the sales landscape.</a:t>
            </a:r>
            <a:endParaRPr lang="da-DK" sz="105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pic>
        <p:nvPicPr>
          <p:cNvPr id="43" name="Grafik 42" descr="Spørgsmål med massiv udfyldning">
            <a:extLst>
              <a:ext uri="{FF2B5EF4-FFF2-40B4-BE49-F238E27FC236}">
                <a16:creationId xmlns:a16="http://schemas.microsoft.com/office/drawing/2014/main" id="{D06BB6E8-1C1D-31AB-2B93-9769E1EAFB8D}"/>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625631" y="4173581"/>
            <a:ext cx="914400" cy="914400"/>
          </a:xfrm>
          <a:prstGeom prst="rect">
            <a:avLst/>
          </a:prstGeom>
        </p:spPr>
      </p:pic>
      <p:sp>
        <p:nvSpPr>
          <p:cNvPr id="44" name="Rektangel 43">
            <a:extLst>
              <a:ext uri="{FF2B5EF4-FFF2-40B4-BE49-F238E27FC236}">
                <a16:creationId xmlns:a16="http://schemas.microsoft.com/office/drawing/2014/main" id="{A91D9DAD-20BE-72F8-850B-0C53C84E54D9}"/>
              </a:ext>
            </a:extLst>
          </p:cNvPr>
          <p:cNvSpPr/>
          <p:nvPr/>
        </p:nvSpPr>
        <p:spPr>
          <a:xfrm>
            <a:off x="9786841" y="1888983"/>
            <a:ext cx="1592104" cy="923330"/>
          </a:xfrm>
          <a:prstGeom prst="rect">
            <a:avLst/>
          </a:prstGeom>
          <a:noFill/>
        </p:spPr>
        <p:txBody>
          <a:bodyPr wrap="none" lIns="91440" tIns="45720" rIns="91440" bIns="45720">
            <a:spAutoFit/>
          </a:bodyPr>
          <a:lstStyle/>
          <a:p>
            <a:pPr algn="ctr"/>
            <a:r>
              <a:rPr lang="da-DK" sz="5400" b="0" cap="none" spc="0" dirty="0">
                <a:ln w="0"/>
                <a:solidFill>
                  <a:schemeClr val="bg1"/>
                </a:solidFill>
                <a:effectLst>
                  <a:outerShdw blurRad="38100" dist="38100" dir="2700000" algn="tl">
                    <a:srgbClr val="000000">
                      <a:alpha val="43137"/>
                    </a:srgbClr>
                  </a:outerShdw>
                </a:effectLst>
                <a:latin typeface="Aptos Black" panose="020B0004020202020204" pitchFamily="34" charset="0"/>
              </a:rPr>
              <a:t>50</a:t>
            </a:r>
            <a:r>
              <a:rPr lang="da-DK" sz="5400" b="0" cap="none" spc="0" dirty="0">
                <a:ln w="0"/>
                <a:solidFill>
                  <a:schemeClr val="bg1"/>
                </a:solidFill>
                <a:effectLst>
                  <a:outerShdw blurRad="38100" dist="38100" dir="2700000" algn="tl" rotWithShape="0">
                    <a:srgbClr val="000000">
                      <a:alpha val="43137"/>
                    </a:srgbClr>
                  </a:outerShdw>
                </a:effectLst>
                <a:latin typeface="Aptos Black" panose="020B0004020202020204" pitchFamily="34" charset="0"/>
              </a:rPr>
              <a:t>%</a:t>
            </a:r>
          </a:p>
        </p:txBody>
      </p:sp>
      <p:sp>
        <p:nvSpPr>
          <p:cNvPr id="47" name="Rektangel: afrundede hjørner 46">
            <a:extLst>
              <a:ext uri="{FF2B5EF4-FFF2-40B4-BE49-F238E27FC236}">
                <a16:creationId xmlns:a16="http://schemas.microsoft.com/office/drawing/2014/main" id="{3667E482-4051-4E3F-138E-91091A98E18A}"/>
              </a:ext>
            </a:extLst>
          </p:cNvPr>
          <p:cNvSpPr/>
          <p:nvPr/>
        </p:nvSpPr>
        <p:spPr>
          <a:xfrm>
            <a:off x="7115045" y="4579671"/>
            <a:ext cx="3571830" cy="1694158"/>
          </a:xfrm>
          <a:prstGeom prst="roundRect">
            <a:avLst/>
          </a:prstGeom>
          <a:blipFill>
            <a:blip r:embed="rId14"/>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Tree>
    <p:extLst>
      <p:ext uri="{BB962C8B-B14F-4D97-AF65-F5344CB8AC3E}">
        <p14:creationId xmlns:p14="http://schemas.microsoft.com/office/powerpoint/2010/main" val="226823231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ktangel 3">
            <a:extLst>
              <a:ext uri="{FF2B5EF4-FFF2-40B4-BE49-F238E27FC236}">
                <a16:creationId xmlns:a16="http://schemas.microsoft.com/office/drawing/2014/main" id="{15936322-FDC4-A1DD-0A72-3F2F0DD37FEA}"/>
              </a:ext>
            </a:extLst>
          </p:cNvPr>
          <p:cNvSpPr>
            <a:spLocks noGrp="1" noRot="1" noMove="1" noResize="1" noEditPoints="1" noAdjustHandles="1" noChangeArrowheads="1" noChangeShapeType="1"/>
          </p:cNvSpPr>
          <p:nvPr/>
        </p:nvSpPr>
        <p:spPr>
          <a:xfrm>
            <a:off x="0" y="0"/>
            <a:ext cx="12192000" cy="6858000"/>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6" name="Rektangel 5">
            <a:extLst>
              <a:ext uri="{FF2B5EF4-FFF2-40B4-BE49-F238E27FC236}">
                <a16:creationId xmlns:a16="http://schemas.microsoft.com/office/drawing/2014/main" id="{F3EEA189-DCDB-C29A-C733-68DBBC538B3C}"/>
              </a:ext>
            </a:extLst>
          </p:cNvPr>
          <p:cNvSpPr/>
          <p:nvPr/>
        </p:nvSpPr>
        <p:spPr>
          <a:xfrm>
            <a:off x="5643710" y="473281"/>
            <a:ext cx="1544846" cy="584775"/>
          </a:xfrm>
          <a:prstGeom prst="rect">
            <a:avLst/>
          </a:prstGeom>
          <a:noFill/>
        </p:spPr>
        <p:txBody>
          <a:bodyPr wrap="none" lIns="91440" tIns="45720" rIns="91440" bIns="45720">
            <a:spAutoFit/>
          </a:bodyPr>
          <a:lstStyle/>
          <a:p>
            <a:pPr algn="ctr"/>
            <a:r>
              <a:rPr lang="da-DK" sz="32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Referrer</a:t>
            </a:r>
            <a:endParaRPr lang="da-DK" sz="32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pic>
        <p:nvPicPr>
          <p:cNvPr id="7" name="Billede 6" descr="Et billede, der indeholder Font/skrifttype, Grafik, logo, symbol&#10;&#10;Automatisk genereret beskrivelse">
            <a:extLst>
              <a:ext uri="{FF2B5EF4-FFF2-40B4-BE49-F238E27FC236}">
                <a16:creationId xmlns:a16="http://schemas.microsoft.com/office/drawing/2014/main" id="{76EBB35F-06D5-3D97-A9D3-FDCBF1A971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21853" y="6388085"/>
            <a:ext cx="1560431" cy="277410"/>
          </a:xfrm>
          <a:prstGeom prst="rect">
            <a:avLst/>
          </a:prstGeom>
        </p:spPr>
      </p:pic>
      <p:sp>
        <p:nvSpPr>
          <p:cNvPr id="8" name="Rektangel 7">
            <a:extLst>
              <a:ext uri="{FF2B5EF4-FFF2-40B4-BE49-F238E27FC236}">
                <a16:creationId xmlns:a16="http://schemas.microsoft.com/office/drawing/2014/main" id="{251CB068-6A08-9F18-4614-CB948FE1ED94}"/>
              </a:ext>
            </a:extLst>
          </p:cNvPr>
          <p:cNvSpPr/>
          <p:nvPr/>
        </p:nvSpPr>
        <p:spPr>
          <a:xfrm>
            <a:off x="9739563" y="-4872798"/>
            <a:ext cx="2189748" cy="3726646"/>
          </a:xfrm>
          <a:prstGeom prst="rect">
            <a:avLst/>
          </a:prstGeom>
          <a:solidFill>
            <a:srgbClr val="5271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9" name="Ellipse 8">
            <a:extLst>
              <a:ext uri="{FF2B5EF4-FFF2-40B4-BE49-F238E27FC236}">
                <a16:creationId xmlns:a16="http://schemas.microsoft.com/office/drawing/2014/main" id="{B86D9FD8-CF29-FADA-DA1A-32E76413188A}"/>
              </a:ext>
            </a:extLst>
          </p:cNvPr>
          <p:cNvSpPr/>
          <p:nvPr/>
        </p:nvSpPr>
        <p:spPr>
          <a:xfrm>
            <a:off x="9739563" y="-2187776"/>
            <a:ext cx="2189748" cy="1959264"/>
          </a:xfrm>
          <a:prstGeom prst="ellipse">
            <a:avLst/>
          </a:prstGeom>
          <a:solidFill>
            <a:srgbClr val="5271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10" name="Ellipse 9">
            <a:extLst>
              <a:ext uri="{FF2B5EF4-FFF2-40B4-BE49-F238E27FC236}">
                <a16:creationId xmlns:a16="http://schemas.microsoft.com/office/drawing/2014/main" id="{303365AF-4253-3F12-5E6A-1E4D524559C0}"/>
              </a:ext>
            </a:extLst>
          </p:cNvPr>
          <p:cNvSpPr/>
          <p:nvPr/>
        </p:nvSpPr>
        <p:spPr>
          <a:xfrm>
            <a:off x="8019136" y="-4351345"/>
            <a:ext cx="3589057" cy="3589057"/>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pic>
        <p:nvPicPr>
          <p:cNvPr id="11" name="Billede 10" descr="Et billede, der indeholder tekst, Mobiltelefon, gadget, Mobilenhed&#10;&#10;Automatisk genereret beskrivelse">
            <a:extLst>
              <a:ext uri="{FF2B5EF4-FFF2-40B4-BE49-F238E27FC236}">
                <a16:creationId xmlns:a16="http://schemas.microsoft.com/office/drawing/2014/main" id="{72DF02CF-661D-D39D-9892-55B3435B31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0143" y="-4888333"/>
            <a:ext cx="3532604" cy="4996610"/>
          </a:xfrm>
          <a:prstGeom prst="rect">
            <a:avLst/>
          </a:prstGeom>
        </p:spPr>
      </p:pic>
      <p:sp>
        <p:nvSpPr>
          <p:cNvPr id="14" name="Rektangel 13">
            <a:extLst>
              <a:ext uri="{FF2B5EF4-FFF2-40B4-BE49-F238E27FC236}">
                <a16:creationId xmlns:a16="http://schemas.microsoft.com/office/drawing/2014/main" id="{4EB6922B-BBFB-918C-6C17-1D134F1D2DD6}"/>
              </a:ext>
            </a:extLst>
          </p:cNvPr>
          <p:cNvSpPr>
            <a:spLocks noGrp="1" noRot="1" noMove="1" noResize="1" noEditPoints="1" noAdjustHandles="1" noChangeArrowheads="1" noChangeShapeType="1"/>
          </p:cNvSpPr>
          <p:nvPr/>
        </p:nvSpPr>
        <p:spPr>
          <a:xfrm>
            <a:off x="0" y="0"/>
            <a:ext cx="1100889" cy="6918158"/>
          </a:xfrm>
          <a:prstGeom prst="rect">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cs typeface="Posterama" panose="020B0504020200020000" pitchFamily="34" charset="0"/>
            </a:endParaRPr>
          </a:p>
        </p:txBody>
      </p:sp>
      <p:sp>
        <p:nvSpPr>
          <p:cNvPr id="15" name="Ellipse 14">
            <a:extLst>
              <a:ext uri="{FF2B5EF4-FFF2-40B4-BE49-F238E27FC236}">
                <a16:creationId xmlns:a16="http://schemas.microsoft.com/office/drawing/2014/main" id="{1F7C0B2C-29E6-E832-4EB3-24A78B7ADB10}"/>
              </a:ext>
            </a:extLst>
          </p:cNvPr>
          <p:cNvSpPr/>
          <p:nvPr/>
        </p:nvSpPr>
        <p:spPr>
          <a:xfrm>
            <a:off x="572319" y="4751922"/>
            <a:ext cx="1057140" cy="1057140"/>
          </a:xfrm>
          <a:prstGeom prst="ellipse">
            <a:avLst/>
          </a:prstGeom>
          <a:solidFill>
            <a:srgbClr val="295FF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solidFill>
                <a:schemeClr val="bg1"/>
              </a:solidFill>
              <a:cs typeface="Posterama" panose="020B0504020200020000" pitchFamily="34" charset="0"/>
            </a:endParaRPr>
          </a:p>
        </p:txBody>
      </p:sp>
      <p:sp>
        <p:nvSpPr>
          <p:cNvPr id="16" name="Rektangel 15">
            <a:hlinkClick r:id="rId4" action="ppaction://hlinksldjump"/>
            <a:extLst>
              <a:ext uri="{FF2B5EF4-FFF2-40B4-BE49-F238E27FC236}">
                <a16:creationId xmlns:a16="http://schemas.microsoft.com/office/drawing/2014/main" id="{D81E9A15-2F55-A046-7E81-B500694FA577}"/>
              </a:ext>
            </a:extLst>
          </p:cNvPr>
          <p:cNvSpPr/>
          <p:nvPr/>
        </p:nvSpPr>
        <p:spPr>
          <a:xfrm>
            <a:off x="122748" y="506891"/>
            <a:ext cx="873957" cy="584775"/>
          </a:xfrm>
          <a:prstGeom prst="rect">
            <a:avLst/>
          </a:prstGeom>
          <a:noFill/>
        </p:spPr>
        <p:txBody>
          <a:bodyPr wrap="none" lIns="91440" tIns="45720" rIns="91440" bIns="45720">
            <a:spAutoFit/>
          </a:bodyPr>
          <a:lstStyle/>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About</a:t>
            </a: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 </a:t>
            </a:r>
          </a:p>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MyDesk</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18" name="Rektangel 17">
            <a:extLst>
              <a:ext uri="{FF2B5EF4-FFF2-40B4-BE49-F238E27FC236}">
                <a16:creationId xmlns:a16="http://schemas.microsoft.com/office/drawing/2014/main" id="{FF58EAFA-4768-1EE0-D883-7078A45B20F5}"/>
              </a:ext>
            </a:extLst>
          </p:cNvPr>
          <p:cNvSpPr/>
          <p:nvPr/>
        </p:nvSpPr>
        <p:spPr>
          <a:xfrm>
            <a:off x="664193" y="5092622"/>
            <a:ext cx="878766" cy="338554"/>
          </a:xfrm>
          <a:prstGeom prst="rect">
            <a:avLst/>
          </a:prstGeom>
          <a:noFill/>
        </p:spPr>
        <p:txBody>
          <a:bodyPr wrap="none" lIns="91440" tIns="45720" rIns="91440" bIns="45720">
            <a:spAutoFit/>
          </a:bodyPr>
          <a:lstStyle/>
          <a:p>
            <a:pPr algn="ctr"/>
            <a:r>
              <a:rPr lang="da-DK" sz="1600" b="0" cap="none" spc="0" dirty="0" err="1">
                <a:ln w="0"/>
                <a:solidFill>
                  <a:schemeClr val="bg1"/>
                </a:solidFill>
                <a:effectLst>
                  <a:outerShdw blurRad="38100" dist="19050" dir="2700000" algn="tl" rotWithShape="0">
                    <a:schemeClr val="dk1">
                      <a:alpha val="40000"/>
                    </a:schemeClr>
                  </a:outerShdw>
                </a:effectLst>
                <a:cs typeface="Posterama" panose="020B0504020200020000" pitchFamily="34" charset="0"/>
              </a:rPr>
              <a:t>Referrer</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0" name="Rektangel 19">
            <a:extLst>
              <a:ext uri="{FF2B5EF4-FFF2-40B4-BE49-F238E27FC236}">
                <a16:creationId xmlns:a16="http://schemas.microsoft.com/office/drawing/2014/main" id="{38C86342-F705-77E3-8C7C-B0BC91ACDDBC}"/>
              </a:ext>
            </a:extLst>
          </p:cNvPr>
          <p:cNvSpPr/>
          <p:nvPr/>
        </p:nvSpPr>
        <p:spPr>
          <a:xfrm>
            <a:off x="3034692" y="1093504"/>
            <a:ext cx="6762877" cy="307777"/>
          </a:xfrm>
          <a:prstGeom prst="rect">
            <a:avLst/>
          </a:prstGeom>
          <a:noFill/>
        </p:spPr>
        <p:txBody>
          <a:bodyPr wrap="square" lIns="91440" tIns="45720" rIns="91440" bIns="45720">
            <a:spAutoFit/>
          </a:bodyPr>
          <a:lstStyle/>
          <a:p>
            <a:pPr algn="ctr"/>
            <a:r>
              <a:rPr lang="en-US" sz="1400" dirty="0">
                <a:solidFill>
                  <a:schemeClr val="bg1"/>
                </a:solidFill>
              </a:rPr>
              <a:t>We work with some of the big brands in Denmark</a:t>
            </a:r>
            <a:endParaRPr lang="da-DK" sz="14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1" name="Rektangel 20">
            <a:extLst>
              <a:ext uri="{FF2B5EF4-FFF2-40B4-BE49-F238E27FC236}">
                <a16:creationId xmlns:a16="http://schemas.microsoft.com/office/drawing/2014/main" id="{CD7D9D5B-18EA-72DD-72AE-657A2D7B05D4}"/>
              </a:ext>
            </a:extLst>
          </p:cNvPr>
          <p:cNvSpPr/>
          <p:nvPr/>
        </p:nvSpPr>
        <p:spPr>
          <a:xfrm>
            <a:off x="27617" y="2893646"/>
            <a:ext cx="1069716" cy="338554"/>
          </a:xfrm>
          <a:prstGeom prst="rect">
            <a:avLst/>
          </a:prstGeom>
          <a:noFill/>
        </p:spPr>
        <p:txBody>
          <a:bodyPr wrap="none" lIns="91440" tIns="45720" rIns="91440" bIns="45720">
            <a:spAutoFit/>
          </a:bodyPr>
          <a:lstStyle/>
          <a:p>
            <a:pPr algn="ctr"/>
            <a:r>
              <a:rPr lang="da-DK" sz="1600" dirty="0">
                <a:ln w="0"/>
                <a:solidFill>
                  <a:schemeClr val="bg1"/>
                </a:solidFill>
                <a:effectLst>
                  <a:outerShdw blurRad="38100" dist="19050" dir="2700000" algn="tl" rotWithShape="0">
                    <a:schemeClr val="dk1">
                      <a:alpha val="40000"/>
                    </a:schemeClr>
                  </a:outerShdw>
                </a:effectLst>
                <a:cs typeface="Posterama" panose="020B0504020200020000" pitchFamily="34" charset="0"/>
              </a:rPr>
              <a:t>Customers</a:t>
            </a:r>
            <a:endPar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42" name="Rektangel 41">
            <a:hlinkClick r:id="rId5" action="ppaction://hlinksldjump"/>
            <a:extLst>
              <a:ext uri="{FF2B5EF4-FFF2-40B4-BE49-F238E27FC236}">
                <a16:creationId xmlns:a16="http://schemas.microsoft.com/office/drawing/2014/main" id="{81DF01E1-98AE-01E1-1651-0110360FF1A2}"/>
              </a:ext>
            </a:extLst>
          </p:cNvPr>
          <p:cNvSpPr/>
          <p:nvPr/>
        </p:nvSpPr>
        <p:spPr>
          <a:xfrm>
            <a:off x="136628" y="1794158"/>
            <a:ext cx="918714" cy="338554"/>
          </a:xfrm>
          <a:prstGeom prst="rect">
            <a:avLst/>
          </a:prstGeom>
          <a:noFill/>
        </p:spPr>
        <p:txBody>
          <a:bodyPr wrap="none" lIns="91440" tIns="45720" rIns="91440" bIns="45720">
            <a:spAutoFit/>
          </a:bodyPr>
          <a:lstStyle/>
          <a:p>
            <a:pPr algn="ct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Products</a:t>
            </a:r>
          </a:p>
        </p:txBody>
      </p:sp>
      <p:sp>
        <p:nvSpPr>
          <p:cNvPr id="2" name="Rektangel 1">
            <a:hlinkClick r:id="rId6" action="ppaction://hlinksldjump"/>
            <a:extLst>
              <a:ext uri="{FF2B5EF4-FFF2-40B4-BE49-F238E27FC236}">
                <a16:creationId xmlns:a16="http://schemas.microsoft.com/office/drawing/2014/main" id="{229C6FDC-8678-9017-89B0-663362AD07CA}"/>
              </a:ext>
            </a:extLst>
          </p:cNvPr>
          <p:cNvSpPr/>
          <p:nvPr/>
        </p:nvSpPr>
        <p:spPr>
          <a:xfrm>
            <a:off x="132204" y="3993134"/>
            <a:ext cx="819455" cy="338554"/>
          </a:xfrm>
          <a:prstGeom prst="rect">
            <a:avLst/>
          </a:prstGeom>
          <a:noFill/>
        </p:spPr>
        <p:txBody>
          <a:bodyPr wrap="none" lIns="91440" tIns="45720" rIns="91440" bIns="45720">
            <a:spAutoFit/>
          </a:bodyPr>
          <a:lstStyle/>
          <a:p>
            <a:pPr algn="ctr"/>
            <a:r>
              <a:rPr lang="da-DK" sz="16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Partner</a:t>
            </a:r>
          </a:p>
        </p:txBody>
      </p:sp>
      <p:sp>
        <p:nvSpPr>
          <p:cNvPr id="3" name="Rektangel 2">
            <a:hlinkClick r:id="rId7" action="ppaction://hlinksldjump"/>
            <a:extLst>
              <a:ext uri="{FF2B5EF4-FFF2-40B4-BE49-F238E27FC236}">
                <a16:creationId xmlns:a16="http://schemas.microsoft.com/office/drawing/2014/main" id="{DCFB3537-6DF5-AE1F-1346-379CB4102E98}"/>
              </a:ext>
            </a:extLst>
          </p:cNvPr>
          <p:cNvSpPr/>
          <p:nvPr/>
        </p:nvSpPr>
        <p:spPr>
          <a:xfrm>
            <a:off x="239768" y="6496218"/>
            <a:ext cx="635110" cy="215444"/>
          </a:xfrm>
          <a:prstGeom prst="rect">
            <a:avLst/>
          </a:prstGeom>
          <a:noFill/>
        </p:spPr>
        <p:txBody>
          <a:bodyPr wrap="none" lIns="91440" tIns="45720" rIns="91440" bIns="45720">
            <a:spAutoFit/>
          </a:bodyPr>
          <a:lstStyle/>
          <a:p>
            <a:pPr algn="ctr"/>
            <a:r>
              <a:rPr lang="da-DK" sz="80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Front page</a:t>
            </a:r>
          </a:p>
        </p:txBody>
      </p:sp>
      <p:sp>
        <p:nvSpPr>
          <p:cNvPr id="5" name="Rektangel: afrundede hjørner 4">
            <a:extLst>
              <a:ext uri="{FF2B5EF4-FFF2-40B4-BE49-F238E27FC236}">
                <a16:creationId xmlns:a16="http://schemas.microsoft.com/office/drawing/2014/main" id="{CC7C3958-6C1C-9914-D047-362C0B700B7E}"/>
              </a:ext>
            </a:extLst>
          </p:cNvPr>
          <p:cNvSpPr/>
          <p:nvPr/>
        </p:nvSpPr>
        <p:spPr>
          <a:xfrm>
            <a:off x="6798141" y="2314414"/>
            <a:ext cx="4134853" cy="1746245"/>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Rektangel: afrundede hjørner 11">
            <a:extLst>
              <a:ext uri="{FF2B5EF4-FFF2-40B4-BE49-F238E27FC236}">
                <a16:creationId xmlns:a16="http://schemas.microsoft.com/office/drawing/2014/main" id="{D0EEF226-7C6B-E259-0695-4540A7E77ECB}"/>
              </a:ext>
            </a:extLst>
          </p:cNvPr>
          <p:cNvSpPr/>
          <p:nvPr/>
        </p:nvSpPr>
        <p:spPr>
          <a:xfrm>
            <a:off x="1902695" y="2300411"/>
            <a:ext cx="4134853" cy="1760248"/>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Rektangel 12">
            <a:extLst>
              <a:ext uri="{FF2B5EF4-FFF2-40B4-BE49-F238E27FC236}">
                <a16:creationId xmlns:a16="http://schemas.microsoft.com/office/drawing/2014/main" id="{3BB7E61A-CB05-4136-ECCA-F60D36F6E767}"/>
              </a:ext>
            </a:extLst>
          </p:cNvPr>
          <p:cNvSpPr/>
          <p:nvPr/>
        </p:nvSpPr>
        <p:spPr>
          <a:xfrm>
            <a:off x="2523507" y="2448933"/>
            <a:ext cx="1652893" cy="369332"/>
          </a:xfrm>
          <a:prstGeom prst="rect">
            <a:avLst/>
          </a:prstGeom>
          <a:noFill/>
        </p:spPr>
        <p:txBody>
          <a:bodyPr wrap="square" lIns="91440" tIns="45720" rIns="91440" bIns="45720">
            <a:spAutoFit/>
          </a:bodyPr>
          <a:lstStyle/>
          <a:p>
            <a:r>
              <a:rPr lang="da-DK"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Startup</a:t>
            </a:r>
          </a:p>
        </p:txBody>
      </p:sp>
      <p:sp>
        <p:nvSpPr>
          <p:cNvPr id="19" name="Rektangel 18">
            <a:extLst>
              <a:ext uri="{FF2B5EF4-FFF2-40B4-BE49-F238E27FC236}">
                <a16:creationId xmlns:a16="http://schemas.microsoft.com/office/drawing/2014/main" id="{5528F31D-2CD1-D5F0-FCCC-3CFC4E9C5520}"/>
              </a:ext>
            </a:extLst>
          </p:cNvPr>
          <p:cNvSpPr/>
          <p:nvPr/>
        </p:nvSpPr>
        <p:spPr>
          <a:xfrm>
            <a:off x="2027503" y="2861477"/>
            <a:ext cx="4010045" cy="415498"/>
          </a:xfrm>
          <a:prstGeom prst="rect">
            <a:avLst/>
          </a:prstGeom>
          <a:noFill/>
        </p:spPr>
        <p:txBody>
          <a:bodyPr wrap="square" lIns="91440" tIns="45720" rIns="91440" bIns="45720">
            <a:spAutoFit/>
          </a:bodyPr>
          <a:lstStyle/>
          <a:p>
            <a:r>
              <a:rPr lang="en-US" sz="1050" b="0" i="0" dirty="0" err="1">
                <a:solidFill>
                  <a:schemeClr val="bg1"/>
                </a:solidFill>
                <a:effectLst/>
              </a:rPr>
              <a:t>MyDesk</a:t>
            </a:r>
            <a:r>
              <a:rPr lang="en-US" sz="1050" b="0" i="0" dirty="0">
                <a:solidFill>
                  <a:schemeClr val="bg1"/>
                </a:solidFill>
                <a:effectLst/>
              </a:rPr>
              <a:t> makes it easy to kickstart your journey as a referrer. We provide support</a:t>
            </a:r>
            <a:r>
              <a:rPr lang="en-US" sz="1050" dirty="0">
                <a:solidFill>
                  <a:schemeClr val="bg1"/>
                </a:solidFill>
              </a:rPr>
              <a:t> and</a:t>
            </a:r>
            <a:r>
              <a:rPr lang="en-US" sz="1050" b="0" i="0" dirty="0">
                <a:solidFill>
                  <a:schemeClr val="bg1"/>
                </a:solidFill>
                <a:effectLst/>
              </a:rPr>
              <a:t> helping you understand our products.</a:t>
            </a:r>
            <a:endParaRPr lang="da-DK" sz="105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2" name="Rektangel 21">
            <a:extLst>
              <a:ext uri="{FF2B5EF4-FFF2-40B4-BE49-F238E27FC236}">
                <a16:creationId xmlns:a16="http://schemas.microsoft.com/office/drawing/2014/main" id="{A026DECA-D803-1FFD-2DBE-5FC8FD98A408}"/>
              </a:ext>
            </a:extLst>
          </p:cNvPr>
          <p:cNvSpPr/>
          <p:nvPr/>
        </p:nvSpPr>
        <p:spPr>
          <a:xfrm>
            <a:off x="7355332" y="2442981"/>
            <a:ext cx="1327608" cy="369332"/>
          </a:xfrm>
          <a:prstGeom prst="rect">
            <a:avLst/>
          </a:prstGeom>
          <a:noFill/>
        </p:spPr>
        <p:txBody>
          <a:bodyPr wrap="none" lIns="91440" tIns="45720" rIns="91440" bIns="45720">
            <a:spAutoFit/>
          </a:bodyPr>
          <a:lstStyle/>
          <a:p>
            <a:r>
              <a:rPr lang="da-DK" dirty="0" err="1">
                <a:solidFill>
                  <a:schemeClr val="bg1"/>
                </a:solidFill>
              </a:rPr>
              <a:t>C</a:t>
            </a:r>
            <a:r>
              <a:rPr lang="da-DK" b="0" i="0" dirty="0" err="1">
                <a:solidFill>
                  <a:schemeClr val="bg1"/>
                </a:solidFill>
                <a:effectLst/>
              </a:rPr>
              <a:t>ommission</a:t>
            </a:r>
            <a:endParaRPr lang="da-DK"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3" name="Rektangel 22">
            <a:extLst>
              <a:ext uri="{FF2B5EF4-FFF2-40B4-BE49-F238E27FC236}">
                <a16:creationId xmlns:a16="http://schemas.microsoft.com/office/drawing/2014/main" id="{179D6AC4-D069-D858-42BB-560B5F52D3E6}"/>
              </a:ext>
            </a:extLst>
          </p:cNvPr>
          <p:cNvSpPr/>
          <p:nvPr/>
        </p:nvSpPr>
        <p:spPr>
          <a:xfrm>
            <a:off x="6984528" y="2827357"/>
            <a:ext cx="3832865" cy="415498"/>
          </a:xfrm>
          <a:prstGeom prst="rect">
            <a:avLst/>
          </a:prstGeom>
          <a:noFill/>
        </p:spPr>
        <p:txBody>
          <a:bodyPr wrap="square" lIns="91440" tIns="45720" rIns="91440" bIns="45720">
            <a:spAutoFit/>
          </a:bodyPr>
          <a:lstStyle/>
          <a:p>
            <a:r>
              <a:rPr lang="en-US" sz="1050" b="0" i="0" dirty="0">
                <a:solidFill>
                  <a:schemeClr val="bg1"/>
                </a:solidFill>
                <a:effectLst/>
              </a:rPr>
              <a:t>25% of the revenue from a customer during the first year is paid out monthly.</a:t>
            </a:r>
            <a:endParaRPr lang="da-DK" sz="105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pic>
        <p:nvPicPr>
          <p:cNvPr id="24" name="Grafik 23" descr="Søjlediagram med opadgående tendens med massiv udfyldning">
            <a:extLst>
              <a:ext uri="{FF2B5EF4-FFF2-40B4-BE49-F238E27FC236}">
                <a16:creationId xmlns:a16="http://schemas.microsoft.com/office/drawing/2014/main" id="{8FAD80C1-301F-A6B0-4C9A-9960C20B384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382154" y="1882869"/>
            <a:ext cx="914400" cy="914400"/>
          </a:xfrm>
          <a:prstGeom prst="rect">
            <a:avLst/>
          </a:prstGeom>
        </p:spPr>
      </p:pic>
      <p:sp>
        <p:nvSpPr>
          <p:cNvPr id="25" name="Rektangel: afrundede hjørner 24">
            <a:extLst>
              <a:ext uri="{FF2B5EF4-FFF2-40B4-BE49-F238E27FC236}">
                <a16:creationId xmlns:a16="http://schemas.microsoft.com/office/drawing/2014/main" id="{7E47D416-7DD7-B3BE-0EAC-8CBEE51508E2}"/>
              </a:ext>
            </a:extLst>
          </p:cNvPr>
          <p:cNvSpPr/>
          <p:nvPr/>
        </p:nvSpPr>
        <p:spPr>
          <a:xfrm>
            <a:off x="1902695" y="4666056"/>
            <a:ext cx="4134853" cy="1760248"/>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26" name="Rektangel 25">
            <a:extLst>
              <a:ext uri="{FF2B5EF4-FFF2-40B4-BE49-F238E27FC236}">
                <a16:creationId xmlns:a16="http://schemas.microsoft.com/office/drawing/2014/main" id="{ED58A757-4D4A-7FF7-B89B-2E97BA0D638B}"/>
              </a:ext>
            </a:extLst>
          </p:cNvPr>
          <p:cNvSpPr/>
          <p:nvPr/>
        </p:nvSpPr>
        <p:spPr>
          <a:xfrm>
            <a:off x="2523506" y="4786879"/>
            <a:ext cx="1652893" cy="369332"/>
          </a:xfrm>
          <a:prstGeom prst="rect">
            <a:avLst/>
          </a:prstGeom>
          <a:noFill/>
        </p:spPr>
        <p:txBody>
          <a:bodyPr wrap="square" lIns="91440" tIns="45720" rIns="91440" bIns="45720">
            <a:spAutoFit/>
          </a:bodyPr>
          <a:lstStyle/>
          <a:p>
            <a:r>
              <a:rPr lang="da-DK"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rPr>
              <a:t>Support</a:t>
            </a:r>
          </a:p>
        </p:txBody>
      </p:sp>
      <p:sp>
        <p:nvSpPr>
          <p:cNvPr id="27" name="Rektangel 26">
            <a:extLst>
              <a:ext uri="{FF2B5EF4-FFF2-40B4-BE49-F238E27FC236}">
                <a16:creationId xmlns:a16="http://schemas.microsoft.com/office/drawing/2014/main" id="{13A65C24-E46B-F614-227A-74933D9FDD5D}"/>
              </a:ext>
            </a:extLst>
          </p:cNvPr>
          <p:cNvSpPr/>
          <p:nvPr/>
        </p:nvSpPr>
        <p:spPr>
          <a:xfrm>
            <a:off x="2027503" y="5161887"/>
            <a:ext cx="4010045" cy="577081"/>
          </a:xfrm>
          <a:prstGeom prst="rect">
            <a:avLst/>
          </a:prstGeom>
          <a:noFill/>
        </p:spPr>
        <p:txBody>
          <a:bodyPr wrap="square" lIns="91440" tIns="45720" rIns="91440" bIns="45720">
            <a:spAutoFit/>
          </a:bodyPr>
          <a:lstStyle/>
          <a:p>
            <a:r>
              <a:rPr lang="en-US" sz="1050" b="0" i="0" dirty="0" err="1">
                <a:solidFill>
                  <a:schemeClr val="bg1"/>
                </a:solidFill>
                <a:effectLst/>
              </a:rPr>
              <a:t>MyDesk</a:t>
            </a:r>
            <a:r>
              <a:rPr lang="en-US" sz="1050" b="0" i="0" dirty="0">
                <a:solidFill>
                  <a:schemeClr val="bg1"/>
                </a:solidFill>
                <a:effectLst/>
              </a:rPr>
              <a:t> provides robust support throughout your tenure as a referrer. Our dedicated support team is committed to assisting you on product knowledge, sales strategies or any inquiries you may have. </a:t>
            </a:r>
            <a:endParaRPr lang="da-DK" sz="1050" b="0" cap="none" spc="0" dirty="0">
              <a:ln w="0"/>
              <a:solidFill>
                <a:schemeClr val="bg1"/>
              </a:solidFill>
              <a:effectLst>
                <a:outerShdw blurRad="38100" dist="19050" dir="2700000" algn="tl" rotWithShape="0">
                  <a:schemeClr val="dk1">
                    <a:alpha val="40000"/>
                  </a:schemeClr>
                </a:outerShdw>
              </a:effectLst>
              <a:cs typeface="Posterama" panose="020B0504020200020000" pitchFamily="34" charset="0"/>
            </a:endParaRPr>
          </a:p>
        </p:txBody>
      </p:sp>
      <p:sp>
        <p:nvSpPr>
          <p:cNvPr id="28" name="Rektangel 27">
            <a:extLst>
              <a:ext uri="{FF2B5EF4-FFF2-40B4-BE49-F238E27FC236}">
                <a16:creationId xmlns:a16="http://schemas.microsoft.com/office/drawing/2014/main" id="{2B4A7281-8DBC-A50A-0997-4FECF15087E2}"/>
              </a:ext>
            </a:extLst>
          </p:cNvPr>
          <p:cNvSpPr/>
          <p:nvPr/>
        </p:nvSpPr>
        <p:spPr>
          <a:xfrm>
            <a:off x="9786841" y="1888983"/>
            <a:ext cx="1592104" cy="923330"/>
          </a:xfrm>
          <a:prstGeom prst="rect">
            <a:avLst/>
          </a:prstGeom>
          <a:noFill/>
        </p:spPr>
        <p:txBody>
          <a:bodyPr wrap="none" lIns="91440" tIns="45720" rIns="91440" bIns="45720">
            <a:spAutoFit/>
          </a:bodyPr>
          <a:lstStyle/>
          <a:p>
            <a:pPr algn="ctr"/>
            <a:r>
              <a:rPr lang="da-DK" sz="5400" dirty="0">
                <a:ln w="0"/>
                <a:solidFill>
                  <a:schemeClr val="bg1"/>
                </a:solidFill>
                <a:effectLst>
                  <a:outerShdw blurRad="38100" dist="38100" dir="2700000" algn="tl">
                    <a:srgbClr val="000000">
                      <a:alpha val="43137"/>
                    </a:srgbClr>
                  </a:outerShdw>
                </a:effectLst>
                <a:latin typeface="Aptos Black" panose="020B0004020202020204" pitchFamily="34" charset="0"/>
              </a:rPr>
              <a:t>25</a:t>
            </a:r>
            <a:r>
              <a:rPr lang="da-DK" sz="5400" b="0" cap="none" spc="0" dirty="0">
                <a:ln w="0"/>
                <a:solidFill>
                  <a:schemeClr val="bg1"/>
                </a:solidFill>
                <a:effectLst>
                  <a:outerShdw blurRad="38100" dist="38100" dir="2700000" algn="tl" rotWithShape="0">
                    <a:srgbClr val="000000">
                      <a:alpha val="43137"/>
                    </a:srgbClr>
                  </a:outerShdw>
                </a:effectLst>
                <a:latin typeface="Aptos Black" panose="020B0004020202020204" pitchFamily="34" charset="0"/>
              </a:rPr>
              <a:t>%</a:t>
            </a:r>
          </a:p>
        </p:txBody>
      </p:sp>
      <p:sp>
        <p:nvSpPr>
          <p:cNvPr id="29" name="Rektangel: afrundede hjørner 28">
            <a:extLst>
              <a:ext uri="{FF2B5EF4-FFF2-40B4-BE49-F238E27FC236}">
                <a16:creationId xmlns:a16="http://schemas.microsoft.com/office/drawing/2014/main" id="{F55702C1-7D21-A304-A615-E2A3E951851B}"/>
              </a:ext>
            </a:extLst>
          </p:cNvPr>
          <p:cNvSpPr/>
          <p:nvPr/>
        </p:nvSpPr>
        <p:spPr>
          <a:xfrm>
            <a:off x="7115045" y="4579671"/>
            <a:ext cx="3571830" cy="1694158"/>
          </a:xfrm>
          <a:prstGeom prst="roundRect">
            <a:avLst/>
          </a:prstGeom>
          <a:blipFill>
            <a:blip r:embed="rId10"/>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da-DK"/>
          </a:p>
        </p:txBody>
      </p:sp>
      <p:pic>
        <p:nvPicPr>
          <p:cNvPr id="30" name="Grafik 29" descr="Bøger med massiv udfyldning">
            <a:extLst>
              <a:ext uri="{FF2B5EF4-FFF2-40B4-BE49-F238E27FC236}">
                <a16:creationId xmlns:a16="http://schemas.microsoft.com/office/drawing/2014/main" id="{17875FF3-A477-1C90-8A2D-3D26375A3C1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1609107" y="1924340"/>
            <a:ext cx="914400" cy="914400"/>
          </a:xfrm>
          <a:prstGeom prst="rect">
            <a:avLst/>
          </a:prstGeom>
        </p:spPr>
      </p:pic>
      <p:pic>
        <p:nvPicPr>
          <p:cNvPr id="31" name="Grafik 30" descr="Spørgsmål med massiv udfyldning">
            <a:extLst>
              <a:ext uri="{FF2B5EF4-FFF2-40B4-BE49-F238E27FC236}">
                <a16:creationId xmlns:a16="http://schemas.microsoft.com/office/drawing/2014/main" id="{744E2C21-FFB2-BFE4-363D-A4DF132C22D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625631" y="4173581"/>
            <a:ext cx="914400" cy="914400"/>
          </a:xfrm>
          <a:prstGeom prst="rect">
            <a:avLst/>
          </a:prstGeom>
        </p:spPr>
      </p:pic>
    </p:spTree>
    <p:extLst>
      <p:ext uri="{BB962C8B-B14F-4D97-AF65-F5344CB8AC3E}">
        <p14:creationId xmlns:p14="http://schemas.microsoft.com/office/powerpoint/2010/main" val="261575340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192</TotalTime>
  <Words>804</Words>
  <Application>Microsoft Office PowerPoint</Application>
  <PresentationFormat>Widescreen</PresentationFormat>
  <Paragraphs>87</Paragraphs>
  <Slides>6</Slides>
  <Notes>0</Notes>
  <HiddenSlides>0</HiddenSlides>
  <MMClips>0</MMClips>
  <ScaleCrop>false</ScaleCrop>
  <HeadingPairs>
    <vt:vector size="6" baseType="variant">
      <vt:variant>
        <vt:lpstr>Benyttede skrifttyper</vt:lpstr>
      </vt:variant>
      <vt:variant>
        <vt:i4>5</vt:i4>
      </vt:variant>
      <vt:variant>
        <vt:lpstr>Tema</vt:lpstr>
      </vt:variant>
      <vt:variant>
        <vt:i4>1</vt:i4>
      </vt:variant>
      <vt:variant>
        <vt:lpstr>Slidetitler</vt:lpstr>
      </vt:variant>
      <vt:variant>
        <vt:i4>6</vt:i4>
      </vt:variant>
    </vt:vector>
  </HeadingPairs>
  <TitlesOfParts>
    <vt:vector size="12" baseType="lpstr">
      <vt:lpstr>Aptos Black</vt:lpstr>
      <vt:lpstr>Arial</vt:lpstr>
      <vt:lpstr>Calibri</vt:lpstr>
      <vt:lpstr>Calibri Light</vt:lpstr>
      <vt:lpstr>Helvetica Light</vt:lpstr>
      <vt:lpstr>Office-tema</vt:lpstr>
      <vt:lpstr>PowerPoint-præsentation</vt:lpstr>
      <vt:lpstr>PowerPoint-præsentation</vt:lpstr>
      <vt:lpstr>PowerPoint-præsentation</vt:lpstr>
      <vt:lpstr>PowerPoint-præsentation</vt:lpstr>
      <vt:lpstr>PowerPoint-præsentation</vt:lpstr>
      <vt:lpstr>PowerPoint-præsentation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Nicolai Lolk</dc:creator>
  <cp:lastModifiedBy>Nicolai Lolk</cp:lastModifiedBy>
  <cp:revision>2</cp:revision>
  <dcterms:created xsi:type="dcterms:W3CDTF">2023-12-07T09:02:10Z</dcterms:created>
  <dcterms:modified xsi:type="dcterms:W3CDTF">2023-12-07T12:14:32Z</dcterms:modified>
</cp:coreProperties>
</file>